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64" r:id="rId3"/>
    <p:sldId id="276" r:id="rId4"/>
    <p:sldId id="281" r:id="rId5"/>
    <p:sldId id="282" r:id="rId6"/>
    <p:sldId id="286" r:id="rId7"/>
    <p:sldId id="283" r:id="rId8"/>
    <p:sldId id="284" r:id="rId9"/>
    <p:sldId id="288" r:id="rId10"/>
    <p:sldId id="287" r:id="rId11"/>
    <p:sldId id="289" r:id="rId12"/>
    <p:sldId id="266" r:id="rId13"/>
  </p:sldIdLst>
  <p:sldSz cx="12188825" cy="6858000"/>
  <p:notesSz cx="6797675" cy="992822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howGuides="1">
      <p:cViewPr>
        <p:scale>
          <a:sx n="76" d="100"/>
          <a:sy n="76" d="100"/>
        </p:scale>
        <p:origin x="-293" y="16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http://www.academia.edu/1215059/THE_SEVEN_STEPS_OF_PBL_IMPLEMENTATION_TUTORS_MANUAL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0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http://www.academia.edu/1215059/THE_SEVEN_STEPS_OF_PBL_IMPLEMENTATION_TUTORS_MANUAL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9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Problem-Based </a:t>
            </a:r>
            <a:r>
              <a:rPr lang="en-US" dirty="0"/>
              <a:t>L</a:t>
            </a:r>
            <a:r>
              <a:rPr lang="en-US" dirty="0" smtClean="0"/>
              <a:t>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Pharmacy KM </a:t>
            </a:r>
          </a:p>
          <a:p>
            <a:r>
              <a:rPr lang="en-US" dirty="0" smtClean="0"/>
              <a:t>Feb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Factors determine the successful functioning of PBL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Prior knowledge: the amount of prior knowledge and activation of the prior knowledge in the discussion </a:t>
            </a:r>
          </a:p>
          <a:p>
            <a:r>
              <a:rPr lang="en-GB" dirty="0" smtClean="0"/>
              <a:t>Quality of the problem: well constructed and matching to the student‘s knowledge</a:t>
            </a:r>
            <a:endParaRPr lang="en-GB" dirty="0"/>
          </a:p>
          <a:p>
            <a:r>
              <a:rPr lang="en-GB" dirty="0" smtClean="0"/>
              <a:t>Tutor Behaviour </a:t>
            </a:r>
          </a:p>
          <a:p>
            <a:r>
              <a:rPr lang="en-GB" dirty="0" smtClean="0"/>
              <a:t>Student self-determination for learning</a:t>
            </a:r>
          </a:p>
          <a:p>
            <a:r>
              <a:rPr lang="en-GB" dirty="0" smtClean="0"/>
              <a:t>Team work</a:t>
            </a:r>
            <a:endParaRPr lang="en-GB" dirty="0"/>
          </a:p>
          <a:p>
            <a:r>
              <a:rPr lang="en-GB" dirty="0" smtClean="0"/>
              <a:t>Group Dynamics: everyone is participating efficiently and effectively</a:t>
            </a:r>
            <a:endParaRPr lang="en-GB" dirty="0"/>
          </a:p>
          <a:p>
            <a:r>
              <a:rPr lang="en-GB" dirty="0" smtClean="0"/>
              <a:t>Ground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4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PBL?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method where the use of problems is the starting point for learning</a:t>
            </a:r>
          </a:p>
          <a:p>
            <a:r>
              <a:rPr lang="en-US" dirty="0" smtClean="0"/>
              <a:t>It is through these problems that student acquires knowledge and skills required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521719" cy="1397000"/>
          </a:xfrm>
        </p:spPr>
        <p:txBody>
          <a:bodyPr/>
          <a:lstStyle/>
          <a:p>
            <a:r>
              <a:rPr lang="en-GB" dirty="0" smtClean="0"/>
              <a:t>Advantages over traditional curricula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integration of basic and applications</a:t>
            </a:r>
          </a:p>
          <a:p>
            <a:r>
              <a:rPr lang="en-US" dirty="0" smtClean="0"/>
              <a:t>Improve communication</a:t>
            </a:r>
          </a:p>
          <a:p>
            <a:r>
              <a:rPr lang="en-US" dirty="0" smtClean="0"/>
              <a:t>Team working skill</a:t>
            </a:r>
          </a:p>
          <a:p>
            <a:r>
              <a:rPr lang="en-US" dirty="0" smtClean="0"/>
              <a:t>Self-directed learning</a:t>
            </a:r>
          </a:p>
          <a:p>
            <a:r>
              <a:rPr lang="en-US" dirty="0" smtClean="0"/>
              <a:t>Information retrieval skill</a:t>
            </a:r>
          </a:p>
          <a:p>
            <a:r>
              <a:rPr lang="en-US" dirty="0" smtClean="0"/>
              <a:t>More enjoyable and motivational format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521719" cy="1397000"/>
          </a:xfrm>
        </p:spPr>
        <p:txBody>
          <a:bodyPr/>
          <a:lstStyle/>
          <a:p>
            <a:r>
              <a:rPr lang="en-US" dirty="0" smtClean="0"/>
              <a:t>Role of the Teacher/Tutor in PBL?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Prior to class: Creating cases, scenarios or problems</a:t>
            </a:r>
          </a:p>
          <a:p>
            <a:pPr lvl="1"/>
            <a:r>
              <a:rPr lang="en-GB" dirty="0" smtClean="0"/>
              <a:t>Identify your target group</a:t>
            </a:r>
          </a:p>
          <a:p>
            <a:pPr lvl="1"/>
            <a:r>
              <a:rPr lang="en-GB" dirty="0" smtClean="0"/>
              <a:t>Formulate the “objective” to be achieved by the student</a:t>
            </a:r>
          </a:p>
          <a:p>
            <a:pPr lvl="1"/>
            <a:r>
              <a:rPr lang="en-GB" dirty="0" smtClean="0"/>
              <a:t>Choose a format: picture, graph, description of phenomena</a:t>
            </a:r>
          </a:p>
          <a:p>
            <a:pPr lvl="1"/>
            <a:r>
              <a:rPr lang="en-GB" dirty="0" smtClean="0"/>
              <a:t>Prepare the manual for the tutors (1 student group/tutor) </a:t>
            </a:r>
            <a:endParaRPr lang="th-TH" dirty="0" smtClean="0"/>
          </a:p>
          <a:p>
            <a:pPr lvl="1"/>
            <a:r>
              <a:rPr lang="en-GB" dirty="0" smtClean="0"/>
              <a:t>Student evaluation method</a:t>
            </a:r>
          </a:p>
        </p:txBody>
      </p:sp>
    </p:spTree>
    <p:extLst>
      <p:ext uri="{BB962C8B-B14F-4D97-AF65-F5344CB8AC3E}">
        <p14:creationId xmlns:p14="http://schemas.microsoft.com/office/powerpoint/2010/main" val="20099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521719" cy="1397000"/>
          </a:xfrm>
        </p:spPr>
        <p:txBody>
          <a:bodyPr/>
          <a:lstStyle/>
          <a:p>
            <a:r>
              <a:rPr lang="en-US" dirty="0" smtClean="0"/>
              <a:t>Role of the Teacher/Tutor in PBL?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In the class</a:t>
            </a:r>
          </a:p>
          <a:p>
            <a:pPr lvl="1"/>
            <a:r>
              <a:rPr lang="en-GB" dirty="0" smtClean="0"/>
              <a:t>Putting the problem in</a:t>
            </a:r>
            <a:r>
              <a:rPr lang="en-GB" dirty="0"/>
              <a:t> </a:t>
            </a:r>
            <a:r>
              <a:rPr lang="en-GB" dirty="0" smtClean="0"/>
              <a:t>context and</a:t>
            </a:r>
            <a:r>
              <a:rPr lang="en-GB" dirty="0"/>
              <a:t> </a:t>
            </a:r>
            <a:r>
              <a:rPr lang="en-GB" dirty="0" smtClean="0"/>
              <a:t>help prioritizing issues</a:t>
            </a:r>
            <a:endParaRPr lang="en-GB" dirty="0"/>
          </a:p>
          <a:p>
            <a:pPr lvl="1"/>
            <a:r>
              <a:rPr lang="en-GB" dirty="0" smtClean="0"/>
              <a:t>Encourage</a:t>
            </a:r>
            <a:r>
              <a:rPr lang="en-GB" dirty="0"/>
              <a:t> </a:t>
            </a:r>
            <a:r>
              <a:rPr lang="en-GB" dirty="0" smtClean="0"/>
              <a:t>all group members to participate</a:t>
            </a:r>
            <a:endParaRPr lang="en-GB" dirty="0"/>
          </a:p>
          <a:p>
            <a:pPr lvl="1"/>
            <a:r>
              <a:rPr lang="en-GB" dirty="0" smtClean="0"/>
              <a:t>Assist</a:t>
            </a:r>
            <a:r>
              <a:rPr lang="en-GB" dirty="0"/>
              <a:t> </a:t>
            </a:r>
            <a:r>
              <a:rPr lang="en-GB" dirty="0" smtClean="0"/>
              <a:t>chairman</a:t>
            </a:r>
            <a:r>
              <a:rPr lang="en-GB" dirty="0"/>
              <a:t> </a:t>
            </a:r>
            <a:r>
              <a:rPr lang="en-GB" dirty="0" smtClean="0"/>
              <a:t>with</a:t>
            </a:r>
            <a:r>
              <a:rPr lang="en-GB" dirty="0"/>
              <a:t> </a:t>
            </a:r>
            <a:r>
              <a:rPr lang="en-GB" dirty="0" smtClean="0"/>
              <a:t>group dynamics and</a:t>
            </a:r>
            <a:r>
              <a:rPr lang="en-GB" dirty="0"/>
              <a:t> </a:t>
            </a:r>
            <a:r>
              <a:rPr lang="en-GB" dirty="0" smtClean="0"/>
              <a:t>keeping to time</a:t>
            </a:r>
          </a:p>
          <a:p>
            <a:pPr lvl="1"/>
            <a:r>
              <a:rPr lang="en-GB" dirty="0" smtClean="0"/>
              <a:t>Check scribe keeps an accurate record</a:t>
            </a:r>
          </a:p>
          <a:p>
            <a:pPr lvl="1"/>
            <a:r>
              <a:rPr lang="en-GB" dirty="0" smtClean="0"/>
              <a:t>Stimulate the</a:t>
            </a:r>
            <a:r>
              <a:rPr lang="en-GB" dirty="0"/>
              <a:t> </a:t>
            </a:r>
            <a:r>
              <a:rPr lang="en-GB" dirty="0" smtClean="0"/>
              <a:t>use of audio-visuals</a:t>
            </a:r>
          </a:p>
          <a:p>
            <a:pPr lvl="1"/>
            <a:r>
              <a:rPr lang="en-GB" dirty="0" smtClean="0"/>
              <a:t>Prevent side-tracking</a:t>
            </a:r>
          </a:p>
          <a:p>
            <a:pPr lvl="1"/>
            <a:r>
              <a:rPr lang="en-GB" dirty="0" smtClean="0"/>
              <a:t>Ensure group achieves appropriate learning objectives;</a:t>
            </a:r>
            <a:endParaRPr lang="en-GB" dirty="0"/>
          </a:p>
          <a:p>
            <a:pPr lvl="1"/>
            <a:r>
              <a:rPr lang="en-GB" dirty="0" smtClean="0"/>
              <a:t>Check understanding</a:t>
            </a:r>
          </a:p>
          <a:p>
            <a:pPr lvl="1"/>
            <a:r>
              <a:rPr lang="en-GB" dirty="0" smtClean="0"/>
              <a:t>Assess performance</a:t>
            </a:r>
          </a:p>
          <a:p>
            <a:pPr lvl="1"/>
            <a:r>
              <a:rPr lang="en-GB" dirty="0" smtClean="0"/>
              <a:t>Feed back to students</a:t>
            </a: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521719" cy="1397000"/>
          </a:xfrm>
        </p:spPr>
        <p:txBody>
          <a:bodyPr/>
          <a:lstStyle/>
          <a:p>
            <a:r>
              <a:rPr lang="en-US" dirty="0" smtClean="0"/>
              <a:t>Role of the student in PBL?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Leader/Chairperson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Lead the group through the process</a:t>
            </a:r>
            <a:endParaRPr lang="en-US" dirty="0"/>
          </a:p>
          <a:p>
            <a:pPr lvl="1"/>
            <a:r>
              <a:rPr lang="en-US" dirty="0" smtClean="0"/>
              <a:t>Encourage all members to participate in the discussion</a:t>
            </a:r>
            <a:endParaRPr lang="en-US" dirty="0"/>
          </a:p>
          <a:p>
            <a:pPr lvl="1"/>
            <a:r>
              <a:rPr lang="en-US" dirty="0" smtClean="0"/>
              <a:t>Keep group dynamics</a:t>
            </a:r>
            <a:endParaRPr lang="en-US" dirty="0"/>
          </a:p>
          <a:p>
            <a:pPr lvl="1"/>
            <a:r>
              <a:rPr lang="en-US" dirty="0" smtClean="0"/>
              <a:t>Time keeping</a:t>
            </a:r>
            <a:endParaRPr lang="en-US" dirty="0"/>
          </a:p>
          <a:p>
            <a:pPr lvl="1"/>
            <a:r>
              <a:rPr lang="en-US" dirty="0" smtClean="0"/>
              <a:t>Ensure group keeps to task in hand</a:t>
            </a:r>
            <a:endParaRPr lang="en-US" dirty="0"/>
          </a:p>
          <a:p>
            <a:pPr lvl="1"/>
            <a:r>
              <a:rPr lang="en-US" dirty="0" smtClean="0"/>
              <a:t>Ensure scribe can keep up and make an accurate record</a:t>
            </a:r>
          </a:p>
          <a:p>
            <a:r>
              <a:rPr lang="en-GB" b="1" dirty="0" smtClean="0"/>
              <a:t>Scribe/secretary:</a:t>
            </a:r>
            <a:r>
              <a:rPr lang="en-GB" dirty="0"/>
              <a:t> </a:t>
            </a:r>
          </a:p>
          <a:p>
            <a:pPr lvl="1"/>
            <a:r>
              <a:rPr lang="en-GB" dirty="0" smtClean="0"/>
              <a:t>Record points agreed</a:t>
            </a:r>
            <a:r>
              <a:rPr lang="en-GB" dirty="0"/>
              <a:t> </a:t>
            </a:r>
            <a:r>
              <a:rPr lang="en-GB" dirty="0" smtClean="0"/>
              <a:t>upon</a:t>
            </a:r>
            <a:r>
              <a:rPr lang="en-GB" dirty="0"/>
              <a:t> </a:t>
            </a:r>
            <a:r>
              <a:rPr lang="en-GB" dirty="0" smtClean="0"/>
              <a:t>by</a:t>
            </a:r>
            <a:r>
              <a:rPr lang="en-GB" dirty="0"/>
              <a:t> </a:t>
            </a:r>
            <a:r>
              <a:rPr lang="en-GB" dirty="0" smtClean="0"/>
              <a:t>group members</a:t>
            </a:r>
            <a:endParaRPr lang="en-GB" dirty="0"/>
          </a:p>
          <a:p>
            <a:pPr lvl="1"/>
            <a:r>
              <a:rPr lang="en-GB" dirty="0" smtClean="0"/>
              <a:t>Help</a:t>
            </a:r>
            <a:r>
              <a:rPr lang="en-GB" dirty="0"/>
              <a:t> </a:t>
            </a:r>
            <a:r>
              <a:rPr lang="en-GB" dirty="0" smtClean="0"/>
              <a:t>group order their thoughts </a:t>
            </a:r>
            <a:endParaRPr lang="en-GB" dirty="0"/>
          </a:p>
          <a:p>
            <a:pPr lvl="1"/>
            <a:r>
              <a:rPr lang="en-GB" dirty="0" smtClean="0"/>
              <a:t>Participate</a:t>
            </a:r>
            <a:r>
              <a:rPr lang="en-GB" dirty="0"/>
              <a:t> </a:t>
            </a:r>
            <a:r>
              <a:rPr lang="en-GB" dirty="0" smtClean="0"/>
              <a:t>in</a:t>
            </a:r>
            <a:r>
              <a:rPr lang="en-GB" dirty="0"/>
              <a:t> </a:t>
            </a:r>
            <a:r>
              <a:rPr lang="en-GB" dirty="0" smtClean="0"/>
              <a:t>discussion </a:t>
            </a:r>
            <a:endParaRPr lang="en-GB" dirty="0"/>
          </a:p>
          <a:p>
            <a:pPr lvl="1"/>
            <a:r>
              <a:rPr lang="en-GB" dirty="0" smtClean="0"/>
              <a:t>Record resources to</a:t>
            </a:r>
            <a:r>
              <a:rPr lang="en-GB" dirty="0"/>
              <a:t> </a:t>
            </a:r>
            <a:r>
              <a:rPr lang="en-GB" dirty="0" smtClean="0"/>
              <a:t>be used by group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9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521719" cy="1397000"/>
          </a:xfrm>
        </p:spPr>
        <p:txBody>
          <a:bodyPr/>
          <a:lstStyle/>
          <a:p>
            <a:r>
              <a:rPr lang="en-US" dirty="0" smtClean="0"/>
              <a:t>Role of the student in PBL?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Members</a:t>
            </a:r>
          </a:p>
          <a:p>
            <a:pPr lvl="1"/>
            <a:r>
              <a:rPr lang="en-GB" dirty="0" smtClean="0"/>
              <a:t>Follow the steps of the process of PBL as it has been agreed upon</a:t>
            </a:r>
            <a:endParaRPr lang="en-GB" dirty="0"/>
          </a:p>
          <a:p>
            <a:pPr lvl="1"/>
            <a:r>
              <a:rPr lang="en-GB" dirty="0" smtClean="0"/>
              <a:t>Participate effectively in the discussion</a:t>
            </a:r>
            <a:endParaRPr lang="en-GB" dirty="0"/>
          </a:p>
          <a:p>
            <a:pPr lvl="1"/>
            <a:r>
              <a:rPr lang="en-GB" dirty="0" smtClean="0"/>
              <a:t>Listen to and respect contributions of others</a:t>
            </a:r>
            <a:endParaRPr lang="en-GB" dirty="0"/>
          </a:p>
          <a:p>
            <a:pPr lvl="1"/>
            <a:r>
              <a:rPr lang="en-GB" dirty="0" smtClean="0"/>
              <a:t>Ask open questions to stimulate the discussion</a:t>
            </a:r>
            <a:endParaRPr lang="en-GB" dirty="0"/>
          </a:p>
          <a:p>
            <a:pPr lvl="1"/>
            <a:r>
              <a:rPr lang="en-GB" dirty="0" smtClean="0"/>
              <a:t>Research all the learning objectives</a:t>
            </a:r>
            <a:endParaRPr lang="en-GB" dirty="0"/>
          </a:p>
          <a:p>
            <a:pPr lvl="1"/>
            <a:r>
              <a:rPr lang="en-GB" dirty="0" smtClean="0"/>
              <a:t>Share information within the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0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of the process of PBL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103464"/>
          </a:xfrm>
        </p:spPr>
        <p:txBody>
          <a:bodyPr numCol="2">
            <a:normAutofit lnSpcReduction="10000"/>
          </a:bodyPr>
          <a:lstStyle/>
          <a:p>
            <a:r>
              <a:rPr lang="en-GB" b="1" dirty="0" smtClean="0"/>
              <a:t>Step1 Clarify the</a:t>
            </a:r>
            <a:r>
              <a:rPr lang="en-GB" b="1" dirty="0"/>
              <a:t> </a:t>
            </a:r>
            <a:r>
              <a:rPr lang="en-GB" b="1" dirty="0" smtClean="0"/>
              <a:t>setting</a:t>
            </a:r>
            <a:endParaRPr lang="en-GB" dirty="0" smtClean="0"/>
          </a:p>
          <a:p>
            <a:pPr lvl="1"/>
            <a:r>
              <a:rPr lang="en-GB" dirty="0" smtClean="0"/>
              <a:t>Do</a:t>
            </a:r>
            <a:r>
              <a:rPr lang="en-GB" dirty="0"/>
              <a:t> </a:t>
            </a:r>
            <a:r>
              <a:rPr lang="en-GB" dirty="0" smtClean="0"/>
              <a:t>you understand words, terms and notions?</a:t>
            </a:r>
            <a:endParaRPr lang="en-GB" dirty="0"/>
          </a:p>
          <a:p>
            <a:pPr lvl="1"/>
            <a:r>
              <a:rPr lang="en-GB" dirty="0" smtClean="0"/>
              <a:t>Do</a:t>
            </a:r>
            <a:r>
              <a:rPr lang="en-GB" dirty="0"/>
              <a:t> </a:t>
            </a:r>
            <a:r>
              <a:rPr lang="en-GB" dirty="0" smtClean="0"/>
              <a:t>you agree on what</a:t>
            </a:r>
            <a:r>
              <a:rPr lang="en-GB" dirty="0"/>
              <a:t> </a:t>
            </a:r>
            <a:r>
              <a:rPr lang="en-GB" dirty="0" smtClean="0"/>
              <a:t>they mean?</a:t>
            </a:r>
            <a:endParaRPr lang="en-GB" dirty="0"/>
          </a:p>
          <a:p>
            <a:r>
              <a:rPr lang="en-GB" b="1" dirty="0" smtClean="0"/>
              <a:t>Step2</a:t>
            </a:r>
            <a:r>
              <a:rPr lang="en-GB" b="1" dirty="0"/>
              <a:t> </a:t>
            </a:r>
            <a:r>
              <a:rPr lang="en-GB" b="1" dirty="0" smtClean="0"/>
              <a:t>Define</a:t>
            </a:r>
            <a:r>
              <a:rPr lang="en-GB" b="1" dirty="0"/>
              <a:t> </a:t>
            </a:r>
            <a:r>
              <a:rPr lang="en-GB" b="1" dirty="0" smtClean="0"/>
              <a:t>the</a:t>
            </a:r>
            <a:r>
              <a:rPr lang="en-GB" b="1" dirty="0"/>
              <a:t> </a:t>
            </a:r>
            <a:r>
              <a:rPr lang="en-GB" b="1" dirty="0" smtClean="0"/>
              <a:t>problem</a:t>
            </a:r>
            <a:endParaRPr lang="en-GB" dirty="0"/>
          </a:p>
          <a:p>
            <a:pPr lvl="1"/>
            <a:r>
              <a:rPr lang="en-GB" dirty="0" smtClean="0"/>
              <a:t>What</a:t>
            </a:r>
            <a:r>
              <a:rPr lang="en-GB" dirty="0"/>
              <a:t> </a:t>
            </a:r>
            <a:r>
              <a:rPr lang="en-GB" dirty="0" smtClean="0"/>
              <a:t>are the</a:t>
            </a:r>
            <a:r>
              <a:rPr lang="en-GB" dirty="0"/>
              <a:t> </a:t>
            </a:r>
            <a:r>
              <a:rPr lang="en-GB" dirty="0" smtClean="0"/>
              <a:t>problems? </a:t>
            </a:r>
            <a:endParaRPr lang="en-GB" dirty="0"/>
          </a:p>
          <a:p>
            <a:pPr lvl="1"/>
            <a:r>
              <a:rPr lang="en-GB" dirty="0" smtClean="0"/>
              <a:t>What</a:t>
            </a:r>
            <a:r>
              <a:rPr lang="en-GB" dirty="0"/>
              <a:t> </a:t>
            </a:r>
            <a:r>
              <a:rPr lang="en-GB" dirty="0" smtClean="0"/>
              <a:t>are</a:t>
            </a:r>
            <a:r>
              <a:rPr lang="en-GB" dirty="0"/>
              <a:t> </a:t>
            </a:r>
            <a:r>
              <a:rPr lang="en-GB" dirty="0" smtClean="0"/>
              <a:t>the</a:t>
            </a:r>
            <a:r>
              <a:rPr lang="en-GB" dirty="0"/>
              <a:t> </a:t>
            </a:r>
            <a:r>
              <a:rPr lang="en-GB" dirty="0" smtClean="0"/>
              <a:t>sub-problems? </a:t>
            </a:r>
            <a:endParaRPr lang="en-GB" dirty="0"/>
          </a:p>
          <a:p>
            <a:pPr lvl="1"/>
            <a:r>
              <a:rPr lang="en-GB" dirty="0" smtClean="0"/>
              <a:t>Select</a:t>
            </a:r>
            <a:r>
              <a:rPr lang="en-GB" dirty="0"/>
              <a:t> </a:t>
            </a:r>
            <a:r>
              <a:rPr lang="en-GB" dirty="0" smtClean="0"/>
              <a:t>the problems/sub-problems you</a:t>
            </a:r>
            <a:r>
              <a:rPr lang="en-GB" dirty="0"/>
              <a:t> </a:t>
            </a:r>
            <a:r>
              <a:rPr lang="en-GB" dirty="0" smtClean="0"/>
              <a:t>will continue to work on!</a:t>
            </a:r>
            <a:endParaRPr lang="en-GB" dirty="0"/>
          </a:p>
          <a:p>
            <a:r>
              <a:rPr lang="en-GB" b="1" dirty="0" smtClean="0"/>
              <a:t>Step3 Analyse/investigate the case</a:t>
            </a:r>
          </a:p>
          <a:p>
            <a:pPr lvl="1"/>
            <a:r>
              <a:rPr lang="en-GB" dirty="0" smtClean="0"/>
              <a:t>Brainstorming </a:t>
            </a:r>
          </a:p>
          <a:p>
            <a:r>
              <a:rPr lang="en-GB" b="1" dirty="0" smtClean="0"/>
              <a:t>Step4 Re-structure the problem</a:t>
            </a:r>
            <a:endParaRPr lang="en-GB" dirty="0"/>
          </a:p>
          <a:p>
            <a:pPr lvl="1"/>
            <a:r>
              <a:rPr lang="en-GB" dirty="0" smtClean="0"/>
              <a:t>Group related points</a:t>
            </a:r>
            <a:endParaRPr lang="en-GB" dirty="0"/>
          </a:p>
          <a:p>
            <a:pPr lvl="1"/>
            <a:r>
              <a:rPr lang="en-GB" dirty="0" smtClean="0"/>
              <a:t>Throw irrelevant points away </a:t>
            </a:r>
            <a:endParaRPr lang="en-GB" dirty="0"/>
          </a:p>
          <a:p>
            <a:pPr lvl="1"/>
            <a:r>
              <a:rPr lang="en-GB" dirty="0" smtClean="0"/>
              <a:t>Try to get a systematic overview of the problem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 of the process of PBL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Step5 Formulate learning goals</a:t>
            </a:r>
            <a:endParaRPr lang="en-GB" dirty="0"/>
          </a:p>
          <a:p>
            <a:pPr lvl="1"/>
            <a:r>
              <a:rPr lang="en-GB" dirty="0" smtClean="0"/>
              <a:t>What</a:t>
            </a:r>
            <a:r>
              <a:rPr lang="en-GB" dirty="0"/>
              <a:t> </a:t>
            </a:r>
            <a:r>
              <a:rPr lang="en-GB" dirty="0" smtClean="0"/>
              <a:t>do</a:t>
            </a:r>
            <a:r>
              <a:rPr lang="en-GB" dirty="0"/>
              <a:t> </a:t>
            </a:r>
            <a:r>
              <a:rPr lang="en-GB" dirty="0" smtClean="0"/>
              <a:t>you need to learn before you can</a:t>
            </a:r>
            <a:r>
              <a:rPr lang="en-GB" dirty="0"/>
              <a:t> </a:t>
            </a:r>
            <a:r>
              <a:rPr lang="en-GB" dirty="0" smtClean="0"/>
              <a:t>solve the</a:t>
            </a:r>
            <a:r>
              <a:rPr lang="en-GB" dirty="0"/>
              <a:t> </a:t>
            </a:r>
            <a:r>
              <a:rPr lang="en-GB" dirty="0" smtClean="0"/>
              <a:t>case problems?</a:t>
            </a:r>
            <a:endParaRPr lang="en-GB" dirty="0"/>
          </a:p>
          <a:p>
            <a:pPr lvl="1"/>
            <a:r>
              <a:rPr lang="en-GB" dirty="0" smtClean="0"/>
              <a:t>Write down the</a:t>
            </a:r>
            <a:r>
              <a:rPr lang="en-GB" dirty="0"/>
              <a:t> </a:t>
            </a:r>
            <a:r>
              <a:rPr lang="en-GB" dirty="0" smtClean="0"/>
              <a:t>learning goals </a:t>
            </a:r>
            <a:endParaRPr lang="en-GB" dirty="0"/>
          </a:p>
          <a:p>
            <a:r>
              <a:rPr lang="en-GB" b="1" dirty="0" smtClean="0"/>
              <a:t>Step6</a:t>
            </a:r>
            <a:r>
              <a:rPr lang="en-GB" b="1" dirty="0"/>
              <a:t> </a:t>
            </a:r>
            <a:r>
              <a:rPr lang="en-GB" b="1" dirty="0" smtClean="0"/>
              <a:t>Individual learning</a:t>
            </a:r>
            <a:endParaRPr lang="en-GB" dirty="0"/>
          </a:p>
          <a:p>
            <a:pPr lvl="1"/>
            <a:r>
              <a:rPr lang="en-GB" dirty="0" smtClean="0"/>
              <a:t>Each student study all the</a:t>
            </a:r>
            <a:r>
              <a:rPr lang="en-GB" dirty="0"/>
              <a:t> </a:t>
            </a:r>
            <a:r>
              <a:rPr lang="en-GB" dirty="0" smtClean="0"/>
              <a:t>learning</a:t>
            </a:r>
            <a:r>
              <a:rPr lang="en-GB" dirty="0"/>
              <a:t> </a:t>
            </a:r>
            <a:r>
              <a:rPr lang="en-GB" dirty="0" smtClean="0"/>
              <a:t>goals</a:t>
            </a:r>
            <a:endParaRPr lang="en-GB" dirty="0"/>
          </a:p>
          <a:p>
            <a:r>
              <a:rPr lang="en-GB" b="1" dirty="0" smtClean="0"/>
              <a:t>Step7 Report back to the group</a:t>
            </a:r>
            <a:endParaRPr lang="en-GB" dirty="0"/>
          </a:p>
          <a:p>
            <a:pPr lvl="1"/>
            <a:r>
              <a:rPr lang="en-GB" dirty="0" smtClean="0"/>
              <a:t>What have you</a:t>
            </a:r>
            <a:r>
              <a:rPr lang="en-GB" dirty="0"/>
              <a:t> </a:t>
            </a:r>
            <a:r>
              <a:rPr lang="en-GB" dirty="0" smtClean="0"/>
              <a:t>learnt?</a:t>
            </a:r>
            <a:endParaRPr lang="en-GB" dirty="0"/>
          </a:p>
          <a:p>
            <a:pPr lvl="1"/>
            <a:r>
              <a:rPr lang="en-GB" dirty="0" smtClean="0"/>
              <a:t>Use it for solving the case problem</a:t>
            </a:r>
            <a:r>
              <a:rPr lang="en-GB" dirty="0"/>
              <a:t>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2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480</Words>
  <Application>Microsoft Office PowerPoint</Application>
  <PresentationFormat>Custom</PresentationFormat>
  <Paragraphs>89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Books 16x9</vt:lpstr>
      <vt:lpstr>Problem-Based Learning</vt:lpstr>
      <vt:lpstr>What is PBL?</vt:lpstr>
      <vt:lpstr>Advantages over traditional curricula</vt:lpstr>
      <vt:lpstr>Role of the Teacher/Tutor in PBL?</vt:lpstr>
      <vt:lpstr>Role of the Teacher/Tutor in PBL?</vt:lpstr>
      <vt:lpstr>Role of the student in PBL?</vt:lpstr>
      <vt:lpstr>Role of the student in PBL?</vt:lpstr>
      <vt:lpstr>Steps of the process of PBL</vt:lpstr>
      <vt:lpstr>Steps of the process of PBL</vt:lpstr>
      <vt:lpstr>Factors determine the successful functioning of PBL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2016-02-07T15:08:19Z</dcterms:created>
  <dcterms:modified xsi:type="dcterms:W3CDTF">2016-09-02T08:56:06Z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