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5" r:id="rId3"/>
    <p:sldId id="257" r:id="rId4"/>
    <p:sldId id="258" r:id="rId5"/>
    <p:sldId id="259" r:id="rId6"/>
    <p:sldId id="260" r:id="rId7"/>
    <p:sldId id="263" r:id="rId8"/>
    <p:sldId id="262" r:id="rId9"/>
    <p:sldId id="282" r:id="rId10"/>
    <p:sldId id="264" r:id="rId11"/>
    <p:sldId id="265" r:id="rId12"/>
    <p:sldId id="266" r:id="rId13"/>
    <p:sldId id="267" r:id="rId14"/>
    <p:sldId id="268" r:id="rId15"/>
    <p:sldId id="281" r:id="rId16"/>
    <p:sldId id="270" r:id="rId17"/>
    <p:sldId id="278" r:id="rId18"/>
    <p:sldId id="269" r:id="rId19"/>
    <p:sldId id="271" r:id="rId20"/>
    <p:sldId id="274" r:id="rId21"/>
    <p:sldId id="283" r:id="rId22"/>
    <p:sldId id="276" r:id="rId23"/>
    <p:sldId id="277" r:id="rId24"/>
    <p:sldId id="284" r:id="rId25"/>
    <p:sldId id="273" r:id="rId26"/>
    <p:sldId id="272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5" autoAdjust="0"/>
  </p:normalViewPr>
  <p:slideViewPr>
    <p:cSldViewPr>
      <p:cViewPr>
        <p:scale>
          <a:sx n="77" d="100"/>
          <a:sy n="77" d="100"/>
        </p:scale>
        <p:origin x="-960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70079-A036-4ECB-A8D9-20D22F8B7F0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A8DF6-CF2D-4EA3-8964-5AE9089E0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18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8DF6-CF2D-4EA3-8964-5AE9089E05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22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8DF6-CF2D-4EA3-8964-5AE9089E05E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9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44AF-0856-4D76-B2B1-358192155D7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E1C5-545F-4195-8B9B-3A13E2D00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8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44AF-0856-4D76-B2B1-358192155D7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E1C5-545F-4195-8B9B-3A13E2D00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3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44AF-0856-4D76-B2B1-358192155D7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E1C5-545F-4195-8B9B-3A13E2D00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8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44AF-0856-4D76-B2B1-358192155D7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E1C5-545F-4195-8B9B-3A13E2D00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2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44AF-0856-4D76-B2B1-358192155D7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E1C5-545F-4195-8B9B-3A13E2D00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7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44AF-0856-4D76-B2B1-358192155D7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E1C5-545F-4195-8B9B-3A13E2D00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5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44AF-0856-4D76-B2B1-358192155D7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E1C5-545F-4195-8B9B-3A13E2D00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6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44AF-0856-4D76-B2B1-358192155D7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E1C5-545F-4195-8B9B-3A13E2D00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0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44AF-0856-4D76-B2B1-358192155D7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E1C5-545F-4195-8B9B-3A13E2D00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9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44AF-0856-4D76-B2B1-358192155D7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E1C5-545F-4195-8B9B-3A13E2D00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7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44AF-0856-4D76-B2B1-358192155D7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E1C5-545F-4195-8B9B-3A13E2D00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2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244AF-0856-4D76-B2B1-358192155D7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DE1C5-545F-4195-8B9B-3A13E2D00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2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ippedlearning.org/researc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/>
          <a:lstStyle/>
          <a:p>
            <a:r>
              <a:rPr lang="en-US" dirty="0" smtClean="0"/>
              <a:t>Pilot testing a Flipped classroom</a:t>
            </a:r>
            <a:br>
              <a:rPr lang="en-US" dirty="0" smtClean="0"/>
            </a:br>
            <a:r>
              <a:rPr lang="th-TH" dirty="0" smtClean="0"/>
              <a:t>ห้องเรียนกลับด้าน / กลับทิศ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6984776" cy="213508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th-TH" b="1" dirty="0" smtClean="0">
                <a:solidFill>
                  <a:schemeClr val="tx1"/>
                </a:solidFill>
              </a:rPr>
              <a:t>รศ. ดร. ภญ. จุราพร พงศ์เวชรักษ์</a:t>
            </a:r>
          </a:p>
          <a:p>
            <a:pPr algn="r"/>
            <a:r>
              <a:rPr lang="en-US" b="1" dirty="0" smtClean="0">
                <a:solidFill>
                  <a:schemeClr val="tx1"/>
                </a:solidFill>
              </a:rPr>
              <a:t>KM </a:t>
            </a:r>
            <a:r>
              <a:rPr lang="th-TH" b="1" dirty="0" smtClean="0">
                <a:solidFill>
                  <a:schemeClr val="tx1"/>
                </a:solidFill>
              </a:rPr>
              <a:t>คณะเภสัชศาสตร์</a:t>
            </a:r>
          </a:p>
          <a:p>
            <a:pPr algn="r"/>
            <a:r>
              <a:rPr lang="th-TH" b="1" dirty="0" smtClean="0">
                <a:solidFill>
                  <a:schemeClr val="tx1"/>
                </a:solidFill>
              </a:rPr>
              <a:t>วันที่ </a:t>
            </a:r>
            <a:r>
              <a:rPr lang="en-US" b="1" dirty="0" smtClean="0">
                <a:solidFill>
                  <a:schemeClr val="tx1"/>
                </a:solidFill>
              </a:rPr>
              <a:t>10 </a:t>
            </a:r>
            <a:r>
              <a:rPr lang="th-TH" b="1" dirty="0" smtClean="0">
                <a:solidFill>
                  <a:schemeClr val="tx1"/>
                </a:solidFill>
              </a:rPr>
              <a:t>กุมภาพันธ์ </a:t>
            </a:r>
            <a:r>
              <a:rPr lang="en-US" b="1" dirty="0" smtClean="0">
                <a:solidFill>
                  <a:schemeClr val="tx1"/>
                </a:solidFill>
              </a:rPr>
              <a:t>2559 </a:t>
            </a:r>
          </a:p>
          <a:p>
            <a:pPr algn="r"/>
            <a:r>
              <a:rPr lang="en-US" b="1" dirty="0" smtClean="0">
                <a:solidFill>
                  <a:schemeClr val="tx1"/>
                </a:solidFill>
              </a:rPr>
              <a:t>9.30-10.30</a:t>
            </a:r>
            <a:r>
              <a:rPr lang="th-TH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2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Autofit/>
          </a:bodyPr>
          <a:lstStyle/>
          <a:p>
            <a:r>
              <a:rPr lang="th-TH" sz="3600" b="1" dirty="0" smtClean="0"/>
              <a:t>ความเป็นมาของการเกิด </a:t>
            </a:r>
            <a:r>
              <a:rPr lang="en-US" sz="3600" b="1" dirty="0" smtClean="0"/>
              <a:t>Flipped classroom </a:t>
            </a:r>
            <a:r>
              <a:rPr lang="th-TH" sz="3600" b="1" dirty="0" smtClean="0"/>
              <a:t>ในรายวิชาของหลักสูตรเภสัชศาสตร์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>
                <a:latin typeface="TH Sarabun New"/>
                <a:cs typeface="TH Sarabun New"/>
              </a:rPr>
              <a:t>ผู้สอนนัดหมายผู้เรียนก่อนหน้าชั้น</a:t>
            </a:r>
            <a:r>
              <a:rPr lang="th-TH" b="1" dirty="0" smtClean="0">
                <a:latin typeface="TH Sarabun New"/>
                <a:cs typeface="TH Sarabun New"/>
              </a:rPr>
              <a:t>เรียน</a:t>
            </a:r>
            <a:r>
              <a:rPr lang="en-US" b="1" dirty="0" smtClean="0">
                <a:latin typeface="TH Sarabun New"/>
                <a:cs typeface="TH Sarabun New"/>
              </a:rPr>
              <a:t>  </a:t>
            </a:r>
            <a:r>
              <a:rPr lang="th-TH" b="1" dirty="0" smtClean="0">
                <a:latin typeface="TH Sarabun New"/>
                <a:cs typeface="TH Sarabun New"/>
              </a:rPr>
              <a:t>2 สัปดาห์</a:t>
            </a:r>
            <a:r>
              <a:rPr lang="en-US" b="1" dirty="0" smtClean="0">
                <a:latin typeface="TH Sarabun New"/>
                <a:cs typeface="TH Sarabun New"/>
              </a:rPr>
              <a:t>:</a:t>
            </a:r>
            <a:r>
              <a:rPr lang="th-TH" b="1" dirty="0" smtClean="0">
                <a:latin typeface="TH Sarabun New"/>
                <a:cs typeface="TH Sarabun New"/>
              </a:rPr>
              <a:t> </a:t>
            </a:r>
            <a:endParaRPr lang="th-TH" dirty="0">
              <a:latin typeface="TH Sarabun New"/>
              <a:cs typeface="TH Sarabun New"/>
            </a:endParaRPr>
          </a:p>
          <a:p>
            <a:pPr marL="0" indent="0">
              <a:buNone/>
            </a:pPr>
            <a:r>
              <a:rPr lang="th-TH" dirty="0" smtClean="0">
                <a:latin typeface="TH Sarabun New"/>
                <a:cs typeface="TH Sarabun New"/>
              </a:rPr>
              <a:t>	- </a:t>
            </a:r>
            <a:r>
              <a:rPr lang="th-TH" b="1" dirty="0">
                <a:latin typeface="TH Sarabun New"/>
                <a:cs typeface="TH Sarabun New"/>
              </a:rPr>
              <a:t>แจกแผนการสอน </a:t>
            </a:r>
            <a:endParaRPr lang="th-TH" dirty="0">
              <a:latin typeface="TH Sarabun New"/>
              <a:cs typeface="TH Sarabun New"/>
            </a:endParaRPr>
          </a:p>
          <a:p>
            <a:pPr marL="0" indent="0">
              <a:buNone/>
            </a:pPr>
            <a:r>
              <a:rPr lang="th-TH" dirty="0" smtClean="0">
                <a:latin typeface="TH Sarabun New"/>
                <a:cs typeface="TH Sarabun New"/>
              </a:rPr>
              <a:t>	- </a:t>
            </a:r>
            <a:r>
              <a:rPr lang="th-TH" b="1" dirty="0">
                <a:latin typeface="TH Sarabun New"/>
                <a:cs typeface="TH Sarabun New"/>
              </a:rPr>
              <a:t>ชี้แจงวิธีการเรียนการสอนและการประเมินผล </a:t>
            </a:r>
            <a:endParaRPr lang="th-TH" dirty="0">
              <a:latin typeface="TH Sarabun New"/>
              <a:cs typeface="TH Sarabun New"/>
            </a:endParaRPr>
          </a:p>
          <a:p>
            <a:pPr marL="0" indent="0">
              <a:buNone/>
            </a:pPr>
            <a:r>
              <a:rPr lang="th-TH" dirty="0">
                <a:latin typeface="TH Sarabun New"/>
                <a:cs typeface="TH Sarabun New"/>
              </a:rPr>
              <a:t>	</a:t>
            </a:r>
            <a:r>
              <a:rPr lang="th-TH" dirty="0" smtClean="0">
                <a:latin typeface="TH Sarabun New"/>
                <a:cs typeface="TH Sarabun New"/>
              </a:rPr>
              <a:t>- </a:t>
            </a:r>
            <a:r>
              <a:rPr lang="th-TH" b="1" dirty="0" smtClean="0">
                <a:latin typeface="TH Sarabun New"/>
                <a:cs typeface="TH Sarabun New"/>
              </a:rPr>
              <a:t>สื่อ</a:t>
            </a:r>
            <a:r>
              <a:rPr lang="th-TH" b="1" dirty="0">
                <a:latin typeface="TH Sarabun New"/>
                <a:cs typeface="TH Sarabun New"/>
              </a:rPr>
              <a:t>การเรียนรู้สาหรับ </a:t>
            </a:r>
            <a:r>
              <a:rPr lang="en-US" b="1" dirty="0">
                <a:latin typeface="TH Sarabun New"/>
                <a:cs typeface="TH Sarabun New"/>
              </a:rPr>
              <a:t>self-directed learning </a:t>
            </a:r>
            <a:r>
              <a:rPr lang="th-TH" b="1" dirty="0">
                <a:latin typeface="TH Sarabun New"/>
                <a:cs typeface="TH Sarabun New"/>
              </a:rPr>
              <a:t>ก่อนเข้าชั้นเรียน </a:t>
            </a:r>
            <a:endParaRPr lang="th-TH" dirty="0">
              <a:latin typeface="TH Sarabun New"/>
              <a:cs typeface="TH Sarabun New"/>
            </a:endParaRPr>
          </a:p>
          <a:p>
            <a:pPr marL="0" indent="0">
              <a:buNone/>
            </a:pPr>
            <a:r>
              <a:rPr lang="th-TH" dirty="0" smtClean="0">
                <a:latin typeface="TH Sarabun New"/>
                <a:cs typeface="TH Sarabun New"/>
              </a:rPr>
              <a:t>	- </a:t>
            </a:r>
            <a:r>
              <a:rPr lang="th-TH" b="1" dirty="0">
                <a:latin typeface="TH Sarabun New"/>
                <a:cs typeface="TH Sarabun New"/>
              </a:rPr>
              <a:t>มอบหมายงาน</a:t>
            </a:r>
            <a:r>
              <a:rPr lang="th-TH" b="1" dirty="0" smtClean="0">
                <a:latin typeface="TH Sarabun New"/>
                <a:cs typeface="TH Sarabun New"/>
              </a:rPr>
              <a:t>กลุ่มสำหรับนำเสนอ</a:t>
            </a:r>
            <a:r>
              <a:rPr lang="th-TH" b="1" dirty="0">
                <a:latin typeface="TH Sarabun New"/>
                <a:cs typeface="TH Sarabun New"/>
              </a:rPr>
              <a:t>ในชั้นเรียน </a:t>
            </a:r>
            <a:endParaRPr lang="th-TH" dirty="0">
              <a:latin typeface="TH Sarabun New"/>
              <a:cs typeface="TH Sarabun New"/>
            </a:endParaRPr>
          </a:p>
          <a:p>
            <a:endParaRPr lang="en-US" dirty="0">
              <a:latin typeface="TH Sarabun New"/>
              <a:cs typeface="TH Sarabun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8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th-TH" sz="3600" b="1" dirty="0" smtClean="0"/>
              <a:t>ความเป็นมาของการเกิด </a:t>
            </a:r>
            <a:r>
              <a:rPr lang="en-US" sz="3600" b="1" dirty="0" smtClean="0"/>
              <a:t>Flipped classroom </a:t>
            </a:r>
            <a:r>
              <a:rPr lang="th-TH" sz="3600" b="1" dirty="0" smtClean="0"/>
              <a:t>ในรายวิชาของหลักสูตรเภสัชศาสตร์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 smtClean="0">
                <a:latin typeface="TH Sarabun New"/>
                <a:cs typeface="TH Sarabun New"/>
              </a:rPr>
              <a:t>ผู้สอนดำเนิน</a:t>
            </a:r>
            <a:r>
              <a:rPr lang="th-TH" sz="2800" b="1" dirty="0">
                <a:latin typeface="TH Sarabun New"/>
                <a:cs typeface="TH Sarabun New"/>
              </a:rPr>
              <a:t>กิจกรรมในชั้นเรียนตามแผนการ</a:t>
            </a:r>
            <a:r>
              <a:rPr lang="th-TH" sz="2800" b="1" dirty="0" smtClean="0">
                <a:latin typeface="TH Sarabun New"/>
                <a:cs typeface="TH Sarabun New"/>
              </a:rPr>
              <a:t>สอน: 	</a:t>
            </a:r>
            <a:endParaRPr lang="en-US" sz="2800" b="1" dirty="0" smtClean="0">
              <a:latin typeface="TH Sarabun New"/>
              <a:cs typeface="TH Sarabun New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TH Sarabun New"/>
                <a:cs typeface="TH Sarabun New"/>
                <a:sym typeface="Wingdings" panose="05000000000000000000" pitchFamily="2" charset="2"/>
              </a:rPr>
              <a:t>    </a:t>
            </a:r>
            <a:r>
              <a:rPr lang="en-US" sz="2800" b="1" dirty="0" smtClean="0">
                <a:latin typeface="TH Sarabun New"/>
                <a:cs typeface="TH Sarabun New"/>
              </a:rPr>
              <a:t>Quiz </a:t>
            </a:r>
            <a:r>
              <a:rPr lang="th-TH" sz="2800" b="1" i="1" dirty="0" smtClean="0">
                <a:latin typeface="TH Sarabun New"/>
                <a:cs typeface="TH Sarabun New"/>
              </a:rPr>
              <a:t>(</a:t>
            </a:r>
            <a:r>
              <a:rPr lang="en-US" sz="2800" b="1" i="1" dirty="0" smtClean="0">
                <a:latin typeface="TH Sarabun New"/>
                <a:cs typeface="TH Sarabun New"/>
              </a:rPr>
              <a:t> 5 </a:t>
            </a:r>
            <a:r>
              <a:rPr lang="th-TH" sz="2800" b="1" i="1" dirty="0" smtClean="0">
                <a:latin typeface="TH Sarabun New"/>
                <a:cs typeface="TH Sarabun New"/>
              </a:rPr>
              <a:t>นาที)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à"/>
            </a:pPr>
            <a:r>
              <a:rPr lang="en-US" sz="2800" b="1" dirty="0" smtClean="0">
                <a:latin typeface="TH Sarabun New"/>
                <a:cs typeface="TH Sarabun New"/>
              </a:rPr>
              <a:t>  case-based </a:t>
            </a:r>
            <a:r>
              <a:rPr lang="en-US" sz="2800" b="1" dirty="0">
                <a:latin typeface="TH Sarabun New"/>
                <a:cs typeface="TH Sarabun New"/>
              </a:rPr>
              <a:t>discussion </a:t>
            </a:r>
            <a:r>
              <a:rPr lang="en-US" sz="3600" b="1" i="1" dirty="0" smtClean="0">
                <a:latin typeface="TH Sarabun New"/>
                <a:cs typeface="TH Sarabun New"/>
              </a:rPr>
              <a:t>(</a:t>
            </a:r>
            <a:r>
              <a:rPr lang="en-US" sz="2800" b="1" i="1" dirty="0" smtClean="0">
                <a:latin typeface="TH Sarabun New"/>
                <a:cs typeface="TH Sarabun New"/>
              </a:rPr>
              <a:t>60 </a:t>
            </a:r>
            <a:r>
              <a:rPr lang="th-TH" sz="2800" b="1" i="1" dirty="0" smtClean="0">
                <a:latin typeface="TH Sarabun New"/>
                <a:cs typeface="TH Sarabun New"/>
              </a:rPr>
              <a:t>นาที</a:t>
            </a:r>
            <a:r>
              <a:rPr lang="en-US" sz="2800" b="1" i="1" dirty="0" smtClean="0">
                <a:latin typeface="TH Sarabun New"/>
                <a:cs typeface="TH Sarabun New"/>
              </a:rPr>
              <a:t>): 2 cases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Wingdings"/>
                <a:cs typeface="TH Sarabun New"/>
              </a:rPr>
              <a:t> </a:t>
            </a:r>
            <a:r>
              <a:rPr lang="en-US" sz="2800" b="1" dirty="0" smtClean="0">
                <a:latin typeface="TH Sarabun New"/>
                <a:cs typeface="TH Sarabun New"/>
              </a:rPr>
              <a:t>discussion </a:t>
            </a:r>
            <a:r>
              <a:rPr lang="en-US" sz="2800" b="1" dirty="0">
                <a:latin typeface="TH Sarabun New"/>
                <a:cs typeface="TH Sarabun New"/>
              </a:rPr>
              <a:t>of group work presentation </a:t>
            </a:r>
            <a:r>
              <a:rPr lang="en-US" sz="2800" b="1" i="1" dirty="0" smtClean="0">
                <a:latin typeface="TH Sarabun New"/>
                <a:cs typeface="TH Sarabun New"/>
              </a:rPr>
              <a:t>(30 </a:t>
            </a:r>
            <a:r>
              <a:rPr lang="th-TH" sz="2800" b="1" i="1" dirty="0" smtClean="0">
                <a:latin typeface="TH Sarabun New"/>
                <a:cs typeface="TH Sarabun New"/>
              </a:rPr>
              <a:t>นาที)</a:t>
            </a:r>
            <a:endParaRPr lang="en-US" sz="2800" i="1" dirty="0">
              <a:latin typeface="TH Sarabun New"/>
              <a:cs typeface="TH Sarabun New"/>
            </a:endParaRPr>
          </a:p>
          <a:p>
            <a:pPr marL="271463" indent="-271463"/>
            <a:r>
              <a:rPr lang="th-TH" sz="2800" b="1" dirty="0">
                <a:latin typeface="TH Sarabun New"/>
                <a:cs typeface="TH Sarabun New"/>
              </a:rPr>
              <a:t> </a:t>
            </a:r>
            <a:r>
              <a:rPr lang="th-TH" sz="2800" b="1" dirty="0" smtClean="0">
                <a:latin typeface="TH Sarabun New"/>
                <a:cs typeface="TH Sarabun New"/>
              </a:rPr>
              <a:t>ผู้ร่วมงาน</a:t>
            </a:r>
            <a:r>
              <a:rPr lang="th-TH" sz="2800" b="1" dirty="0">
                <a:latin typeface="TH Sarabun New"/>
                <a:cs typeface="TH Sarabun New"/>
              </a:rPr>
              <a:t>ที่ไม่ได้เป็นผู้สอนในวิชา สังเกตการณ์ </a:t>
            </a:r>
            <a:r>
              <a:rPr lang="th-TH" sz="2800" b="1" dirty="0" smtClean="0">
                <a:latin typeface="TH Sarabun New"/>
                <a:cs typeface="TH Sarabun New"/>
              </a:rPr>
              <a:t> </a:t>
            </a:r>
            <a:r>
              <a:rPr lang="th-TH" sz="2800" b="1" dirty="0">
                <a:latin typeface="TH Sarabun New"/>
                <a:cs typeface="TH Sarabun New"/>
              </a:rPr>
              <a:t>สะท้อนความคิดเห็นต่อ</a:t>
            </a:r>
            <a:r>
              <a:rPr lang="th-TH" sz="2800" b="1" dirty="0" smtClean="0">
                <a:latin typeface="TH Sarabun New"/>
                <a:cs typeface="TH Sarabun New"/>
              </a:rPr>
              <a:t>ผู้สอน เมื่อเสร็จสิ้นคลาส</a:t>
            </a:r>
          </a:p>
          <a:p>
            <a:r>
              <a:rPr lang="th-TH" sz="2800" b="1" dirty="0" smtClean="0">
                <a:latin typeface="TH Sarabun New"/>
                <a:cs typeface="TH Sarabun New"/>
              </a:rPr>
              <a:t>ผู้เรียน</a:t>
            </a:r>
            <a:r>
              <a:rPr lang="th-TH" sz="2800" b="1" dirty="0">
                <a:latin typeface="TH Sarabun New"/>
                <a:cs typeface="TH Sarabun New"/>
              </a:rPr>
              <a:t>ประเมินความพึงพอใจต่อการเรียนการ</a:t>
            </a:r>
            <a:r>
              <a:rPr lang="th-TH" sz="2800" b="1" dirty="0" smtClean="0">
                <a:latin typeface="TH Sarabun New"/>
                <a:cs typeface="TH Sarabun New"/>
              </a:rPr>
              <a:t>สอน</a:t>
            </a:r>
          </a:p>
          <a:p>
            <a:pPr marL="0" indent="0">
              <a:buNone/>
            </a:pPr>
            <a:r>
              <a:rPr lang="th-TH" sz="2800" b="1" dirty="0" smtClean="0">
                <a:latin typeface="TH Sarabun New"/>
                <a:cs typeface="TH Sarabun New"/>
              </a:rPr>
              <a:t> นำ</a:t>
            </a:r>
            <a:r>
              <a:rPr lang="en-US" sz="2800" b="1" dirty="0" smtClean="0">
                <a:latin typeface="TH Sarabun New"/>
                <a:cs typeface="TH Sarabun New"/>
              </a:rPr>
              <a:t> feedback </a:t>
            </a:r>
            <a:r>
              <a:rPr lang="th-TH" sz="2800" b="1" dirty="0" smtClean="0">
                <a:latin typeface="TH Sarabun New"/>
                <a:cs typeface="TH Sarabun New"/>
              </a:rPr>
              <a:t>ไปปรับปรุงในครั้งหน้า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21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Pre- class self directed learning materials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968552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th-TH" b="1" dirty="0"/>
              <a:t>คลิปวีดิโอจำนวน </a:t>
            </a:r>
            <a:r>
              <a:rPr lang="en-US" b="1" dirty="0"/>
              <a:t>5 </a:t>
            </a:r>
            <a:r>
              <a:rPr lang="th-TH" b="1" dirty="0"/>
              <a:t>เรื่อง  ให้นักศึกษาดูคลิป</a:t>
            </a:r>
            <a:r>
              <a:rPr lang="th-TH" b="1" u="sng" dirty="0"/>
              <a:t>ตามลำดับ</a:t>
            </a:r>
            <a:r>
              <a:rPr lang="th-TH" b="1" dirty="0" smtClean="0"/>
              <a:t>ดังนี้</a:t>
            </a:r>
            <a:r>
              <a:rPr lang="en-US" b="1" dirty="0" smtClean="0"/>
              <a:t> </a:t>
            </a:r>
            <a:r>
              <a:rPr lang="en-US" sz="2000" b="1" i="1" dirty="0" smtClean="0"/>
              <a:t>(</a:t>
            </a:r>
            <a:r>
              <a:rPr lang="th-TH" b="1" i="1" dirty="0" smtClean="0"/>
              <a:t>รวม </a:t>
            </a:r>
            <a:r>
              <a:rPr lang="th-TH" b="1" i="1" dirty="0"/>
              <a:t> </a:t>
            </a:r>
            <a:r>
              <a:rPr lang="en-US" b="1" i="1" dirty="0" smtClean="0"/>
              <a:t>1 </a:t>
            </a:r>
            <a:r>
              <a:rPr lang="th-TH" b="1" i="1" dirty="0" smtClean="0"/>
              <a:t>ชม. </a:t>
            </a:r>
            <a:r>
              <a:rPr lang="en-US" b="1" i="1" dirty="0" smtClean="0"/>
              <a:t>16 </a:t>
            </a:r>
            <a:r>
              <a:rPr lang="th-TH" b="1" i="1" dirty="0" smtClean="0"/>
              <a:t>นาที)</a:t>
            </a:r>
            <a:endParaRPr lang="en-US" sz="1600" b="1" i="1" dirty="0"/>
          </a:p>
          <a:p>
            <a:pPr lvl="2"/>
            <a:r>
              <a:rPr lang="th-TH" b="1" dirty="0"/>
              <a:t>เบาหวานคือ</a:t>
            </a:r>
            <a:r>
              <a:rPr lang="en-US" b="1" dirty="0"/>
              <a:t>? </a:t>
            </a:r>
            <a:r>
              <a:rPr lang="th-TH" b="1" dirty="0"/>
              <a:t>อาการของโรคเบาหวาน การรักษา</a:t>
            </a:r>
            <a:r>
              <a:rPr lang="en-US" b="1" dirty="0"/>
              <a:t>  (8.24 </a:t>
            </a:r>
            <a:r>
              <a:rPr lang="th-TH" b="1" dirty="0"/>
              <a:t>นาที) </a:t>
            </a:r>
            <a:r>
              <a:rPr lang="en-US" sz="1800" b="1" dirty="0"/>
              <a:t> </a:t>
            </a:r>
            <a:r>
              <a:rPr lang="en-US" sz="1800" b="1" dirty="0" smtClean="0"/>
              <a:t> </a:t>
            </a:r>
          </a:p>
          <a:p>
            <a:pPr marL="914400" lvl="2" indent="0">
              <a:buNone/>
            </a:pPr>
            <a:r>
              <a:rPr lang="en-US" sz="1800" b="1" dirty="0"/>
              <a:t>	</a:t>
            </a:r>
            <a:r>
              <a:rPr lang="th-TH" b="1" dirty="0" smtClean="0"/>
              <a:t>(</a:t>
            </a:r>
            <a:r>
              <a:rPr lang="th-TH" b="1" dirty="0"/>
              <a:t>สอดคล้องกับวัตถุประสงค์ ข้อ </a:t>
            </a:r>
            <a:r>
              <a:rPr lang="en-US" b="1" dirty="0"/>
              <a:t>1 </a:t>
            </a:r>
            <a:r>
              <a:rPr lang="th-TH" b="1" dirty="0"/>
              <a:t>และ </a:t>
            </a:r>
            <a:r>
              <a:rPr lang="en-US" b="1" dirty="0"/>
              <a:t>2)</a:t>
            </a:r>
          </a:p>
          <a:p>
            <a:pPr lvl="2"/>
            <a:r>
              <a:rPr lang="th-TH" b="1" dirty="0"/>
              <a:t>อาหารผู้เบาหวาน รพ.สมเด็จพระยุพราช อ.ตะพานหิน จ.พิจิตร (</a:t>
            </a:r>
            <a:r>
              <a:rPr lang="en-US" b="1" dirty="0"/>
              <a:t>7.36 </a:t>
            </a:r>
            <a:r>
              <a:rPr lang="th-TH" b="1" dirty="0"/>
              <a:t>นาที</a:t>
            </a:r>
            <a:r>
              <a:rPr lang="th-TH" b="1" dirty="0" smtClean="0"/>
              <a:t>)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th-TH" b="1" dirty="0" smtClean="0"/>
              <a:t>(</a:t>
            </a:r>
            <a:r>
              <a:rPr lang="th-TH" b="1" dirty="0"/>
              <a:t>สอดคล้องกับวัตถุประสงค์ ข้อ </a:t>
            </a:r>
            <a:r>
              <a:rPr lang="en-US" b="1" dirty="0"/>
              <a:t>3, 4, </a:t>
            </a:r>
            <a:r>
              <a:rPr lang="en-US" b="1" dirty="0" smtClean="0"/>
              <a:t>6)</a:t>
            </a:r>
            <a:endParaRPr lang="en-US" b="1" dirty="0"/>
          </a:p>
          <a:p>
            <a:pPr lvl="2"/>
            <a:r>
              <a:rPr lang="th-TH" b="1" dirty="0"/>
              <a:t>อาหารสำหรับผู้ป่วยเบาหวาน รักษาเบาหวาน (</a:t>
            </a:r>
            <a:r>
              <a:rPr lang="en-US" b="1" dirty="0"/>
              <a:t>3.54 </a:t>
            </a:r>
            <a:r>
              <a:rPr lang="th-TH" b="1" dirty="0"/>
              <a:t>นาที</a:t>
            </a:r>
            <a:r>
              <a:rPr lang="th-TH" b="1" dirty="0" smtClean="0"/>
              <a:t>)</a:t>
            </a:r>
            <a:r>
              <a:rPr lang="en-US" b="1" dirty="0" smtClean="0"/>
              <a:t> </a:t>
            </a:r>
          </a:p>
          <a:p>
            <a:pPr marL="914400" lvl="2" indent="0">
              <a:buNone/>
            </a:pPr>
            <a:r>
              <a:rPr lang="en-US" b="1" dirty="0" smtClean="0"/>
              <a:t>	</a:t>
            </a:r>
            <a:r>
              <a:rPr lang="th-TH" b="1" dirty="0" smtClean="0"/>
              <a:t>(</a:t>
            </a:r>
            <a:r>
              <a:rPr lang="th-TH" b="1" dirty="0"/>
              <a:t>สอดคล้องกับวัตถุประสงค์ ข้อ</a:t>
            </a:r>
            <a:r>
              <a:rPr lang="en-US" b="1" dirty="0"/>
              <a:t> 3, 4, </a:t>
            </a:r>
            <a:r>
              <a:rPr lang="en-US" b="1" dirty="0" smtClean="0"/>
              <a:t>6)</a:t>
            </a:r>
          </a:p>
          <a:p>
            <a:pPr marL="901700" indent="0">
              <a:tabLst>
                <a:tab pos="1162050" algn="l"/>
              </a:tabLst>
            </a:pPr>
            <a:r>
              <a:rPr lang="en-US" sz="2400" b="1" dirty="0"/>
              <a:t>	</a:t>
            </a:r>
            <a:r>
              <a:rPr lang="th-TH" sz="2400" b="1" dirty="0" smtClean="0"/>
              <a:t>ศิ</a:t>
            </a:r>
            <a:r>
              <a:rPr lang="th-TH" sz="2400" b="1" dirty="0"/>
              <a:t>ริราช </a:t>
            </a:r>
            <a:r>
              <a:rPr lang="en-US" sz="2400" b="1" dirty="0"/>
              <a:t>360 </a:t>
            </a:r>
            <a:r>
              <a:rPr lang="th-TH" sz="2400" b="1" dirty="0"/>
              <a:t>องศา </a:t>
            </a:r>
            <a:r>
              <a:rPr lang="en-US" sz="2400" b="1" dirty="0" smtClean="0"/>
              <a:t>Healthy </a:t>
            </a:r>
            <a:r>
              <a:rPr lang="en-US" sz="2400" b="1" dirty="0"/>
              <a:t>Friday </a:t>
            </a:r>
            <a:r>
              <a:rPr lang="th-TH" sz="2400" b="1" dirty="0"/>
              <a:t>เบาหวาน ชีวิตไม่ขาดหวาน (</a:t>
            </a:r>
            <a:r>
              <a:rPr lang="en-US" sz="2400" b="1" dirty="0"/>
              <a:t>23.5</a:t>
            </a:r>
            <a:r>
              <a:rPr lang="th-TH" sz="2400" b="1" dirty="0"/>
              <a:t> นาที</a:t>
            </a:r>
            <a:r>
              <a:rPr lang="th-TH" sz="2400" b="1" dirty="0" smtClean="0"/>
              <a:t>)</a:t>
            </a:r>
            <a:r>
              <a:rPr lang="th-TH" sz="1200" b="1" dirty="0"/>
              <a:t> </a:t>
            </a:r>
            <a:r>
              <a:rPr lang="en-US" sz="1200" b="1" dirty="0" smtClean="0"/>
              <a:t>	</a:t>
            </a:r>
          </a:p>
          <a:p>
            <a:pPr marL="1301750" lvl="1" indent="0">
              <a:spcBef>
                <a:spcPts val="0"/>
              </a:spcBef>
              <a:buNone/>
              <a:tabLst>
                <a:tab pos="1162050" algn="l"/>
              </a:tabLst>
            </a:pPr>
            <a:r>
              <a:rPr lang="en-US" sz="1000" b="1" dirty="0"/>
              <a:t>	</a:t>
            </a:r>
            <a:r>
              <a:rPr lang="th-TH" sz="1400" b="1" dirty="0" smtClean="0"/>
              <a:t>(</a:t>
            </a:r>
            <a:r>
              <a:rPr lang="th-TH" b="1" dirty="0"/>
              <a:t>สอดคล้องกับวัตถุประสงค์ </a:t>
            </a:r>
            <a:r>
              <a:rPr lang="th-TH" sz="2400" b="1" dirty="0"/>
              <a:t>ข้อ</a:t>
            </a:r>
            <a:r>
              <a:rPr lang="en-US" sz="2400" b="1" dirty="0"/>
              <a:t> 1, </a:t>
            </a:r>
            <a:r>
              <a:rPr lang="en-US" sz="2400" b="1" dirty="0" smtClean="0"/>
              <a:t>6)</a:t>
            </a:r>
            <a:endParaRPr lang="en-US" sz="1600" b="1" dirty="0"/>
          </a:p>
          <a:p>
            <a:pPr marL="901700" indent="0"/>
            <a:r>
              <a:rPr lang="en-US" sz="1600" b="1" dirty="0"/>
              <a:t> </a:t>
            </a:r>
            <a:r>
              <a:rPr lang="en-US" sz="1600" b="1" dirty="0" smtClean="0"/>
              <a:t>   </a:t>
            </a:r>
            <a:r>
              <a:rPr lang="th-TH" sz="2400" b="1" dirty="0" smtClean="0"/>
              <a:t>ศิ</a:t>
            </a:r>
            <a:r>
              <a:rPr lang="th-TH" sz="2400" b="1" dirty="0"/>
              <a:t>ริราช </a:t>
            </a:r>
            <a:r>
              <a:rPr lang="en-US" sz="2400" b="1" dirty="0"/>
              <a:t>360 </a:t>
            </a:r>
            <a:r>
              <a:rPr lang="th-TH" sz="2400" b="1" dirty="0"/>
              <a:t>องศา </a:t>
            </a:r>
            <a:r>
              <a:rPr lang="en-US" sz="2400" b="1" dirty="0"/>
              <a:t>Healthy Friday </a:t>
            </a:r>
            <a:r>
              <a:rPr lang="th-TH" sz="2400" b="1" dirty="0"/>
              <a:t>อาหารโรคเบาหวาน (</a:t>
            </a:r>
            <a:r>
              <a:rPr lang="en-US" sz="2400" b="1" dirty="0"/>
              <a:t>25.4</a:t>
            </a:r>
            <a:r>
              <a:rPr lang="th-TH" sz="2400" b="1" dirty="0"/>
              <a:t> นาที)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marL="1301750" lvl="1" indent="0">
              <a:buNone/>
            </a:pPr>
            <a:r>
              <a:rPr lang="en-US" sz="2000" b="1" dirty="0"/>
              <a:t>	</a:t>
            </a:r>
            <a:r>
              <a:rPr lang="th-TH" b="1" dirty="0" smtClean="0"/>
              <a:t>(</a:t>
            </a:r>
            <a:r>
              <a:rPr lang="th-TH" b="1" dirty="0"/>
              <a:t>สอดคล้องกับวัตถุประสงค์ ข้อ</a:t>
            </a:r>
            <a:r>
              <a:rPr lang="en-US" b="1" dirty="0"/>
              <a:t> </a:t>
            </a:r>
            <a:r>
              <a:rPr lang="en-US" b="1" dirty="0" smtClean="0"/>
              <a:t>6)</a:t>
            </a:r>
          </a:p>
        </p:txBody>
      </p:sp>
    </p:spTree>
    <p:extLst>
      <p:ext uri="{BB962C8B-B14F-4D97-AF65-F5344CB8AC3E}">
        <p14:creationId xmlns:p14="http://schemas.microsoft.com/office/powerpoint/2010/main" val="7463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Pre- class self directed learning materials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256584"/>
          </a:xfrm>
        </p:spPr>
        <p:txBody>
          <a:bodyPr>
            <a:normAutofit fontScale="92500"/>
          </a:bodyPr>
          <a:lstStyle/>
          <a:p>
            <a:pPr marL="85725" lvl="1" indent="0">
              <a:buNone/>
            </a:pPr>
            <a:r>
              <a:rPr lang="th-TH" sz="3200" b="1" dirty="0" smtClean="0"/>
              <a:t>เอกสาร</a:t>
            </a:r>
            <a:r>
              <a:rPr lang="th-TH" sz="3200" b="1" dirty="0"/>
              <a:t>อ่านประกอบ จำนวน </a:t>
            </a:r>
            <a:r>
              <a:rPr lang="en-US" sz="3200" b="1" dirty="0"/>
              <a:t>3</a:t>
            </a:r>
            <a:r>
              <a:rPr lang="th-TH" sz="3200" b="1" dirty="0"/>
              <a:t> ชิ้น   </a:t>
            </a:r>
            <a:r>
              <a:rPr lang="th-TH" b="1" dirty="0"/>
              <a:t>(สอดคล้องกับวัตถุประสงค์ ข้อ</a:t>
            </a:r>
            <a:r>
              <a:rPr lang="en-US" b="1" dirty="0"/>
              <a:t> 5, 6, 7</a:t>
            </a:r>
            <a:r>
              <a:rPr lang="en-US" b="1" dirty="0" smtClean="0"/>
              <a:t>)</a:t>
            </a:r>
            <a:endParaRPr lang="th-TH" b="1" dirty="0" smtClean="0"/>
          </a:p>
          <a:p>
            <a:pPr marL="85725" lvl="1" indent="0">
              <a:buNone/>
            </a:pPr>
            <a:r>
              <a:rPr lang="th-TH" sz="3000" b="1" dirty="0" smtClean="0"/>
              <a:t>(คาดว่าใช้เวลาอ่าน รวมไม่เกิน </a:t>
            </a:r>
            <a:r>
              <a:rPr lang="en-US" sz="3000" b="1" dirty="0" smtClean="0"/>
              <a:t>1</a:t>
            </a:r>
            <a:r>
              <a:rPr lang="th-TH" sz="3000" b="1" dirty="0" smtClean="0"/>
              <a:t> ชม.)</a:t>
            </a:r>
            <a:endParaRPr lang="en-US" sz="3000" b="1" dirty="0"/>
          </a:p>
          <a:p>
            <a:pPr marL="803275" lvl="2" indent="-260350"/>
            <a:r>
              <a:rPr lang="th-TH" sz="2800" b="1" dirty="0"/>
              <a:t>น้ำตาลผลไม้ (โดย พิมพร วัชรางค์กูร กองโภชนาการ สำนักอนามัย) </a:t>
            </a:r>
            <a:endParaRPr lang="th-TH" sz="2800" b="1" dirty="0" smtClean="0"/>
          </a:p>
          <a:p>
            <a:pPr marL="542925" lvl="2" indent="0">
              <a:buNone/>
            </a:pPr>
            <a:r>
              <a:rPr lang="th-TH" sz="2800" b="1" dirty="0"/>
              <a:t>	</a:t>
            </a:r>
            <a:r>
              <a:rPr lang="th-TH" sz="2800" b="1" dirty="0" smtClean="0"/>
              <a:t>					</a:t>
            </a:r>
            <a:r>
              <a:rPr lang="th-TH" b="1" dirty="0" smtClean="0"/>
              <a:t>(จำนวน </a:t>
            </a:r>
            <a:r>
              <a:rPr lang="en-US" b="1" dirty="0"/>
              <a:t>1.5 </a:t>
            </a:r>
            <a:r>
              <a:rPr lang="th-TH" b="1" dirty="0" smtClean="0"/>
              <a:t>หน้า)</a:t>
            </a:r>
            <a:endParaRPr lang="en-US" sz="1600" b="1" dirty="0"/>
          </a:p>
          <a:p>
            <a:pPr marL="803275" lvl="2" indent="-260350"/>
            <a:r>
              <a:rPr lang="th-TH" sz="2800" b="1" dirty="0"/>
              <a:t>คุณค่าทางโภชนาการของผลไม้ที่นิยมบริโภคในประเทศไทย (โดย ริญ เจริญศิริและคณะ สถาบันวิจัยโภชนาการ มหาวิทยาลัยมหิดล </a:t>
            </a:r>
            <a:endParaRPr lang="th-TH" sz="2800" b="1" dirty="0" smtClean="0"/>
          </a:p>
          <a:p>
            <a:pPr marL="1000125" lvl="3" indent="0">
              <a:buNone/>
            </a:pPr>
            <a:r>
              <a:rPr lang="th-TH" sz="2400" b="1" dirty="0"/>
              <a:t>	</a:t>
            </a:r>
            <a:r>
              <a:rPr lang="th-TH" sz="2400" b="1" dirty="0" smtClean="0"/>
              <a:t>				(จำนวน </a:t>
            </a:r>
            <a:r>
              <a:rPr lang="en-US" sz="2400" b="1" dirty="0"/>
              <a:t>5 </a:t>
            </a:r>
            <a:r>
              <a:rPr lang="th-TH" sz="2400" b="1" dirty="0" smtClean="0"/>
              <a:t>หน้า</a:t>
            </a:r>
            <a:r>
              <a:rPr lang="en-US" sz="2400" b="1" dirty="0" smtClean="0"/>
              <a:t>)</a:t>
            </a:r>
            <a:endParaRPr lang="en-US" sz="1600" b="1" dirty="0"/>
          </a:p>
          <a:p>
            <a:pPr marL="803275" lvl="2" indent="-260350"/>
            <a:r>
              <a:rPr lang="th-TH" sz="2800" b="1" dirty="0"/>
              <a:t>ดัชนีน้ำตาลของอาหารไทย (โดย วงสวาท โกศัลวัฒน์ สถาบันวิจัยโภชนาการ มหาวิทยาลัยมหิดล 	</a:t>
            </a:r>
            <a:r>
              <a:rPr lang="th-TH" sz="2800" b="1" dirty="0" smtClean="0"/>
              <a:t>			</a:t>
            </a:r>
            <a:r>
              <a:rPr lang="th-TH" b="1" dirty="0" smtClean="0"/>
              <a:t>(จำนวน </a:t>
            </a:r>
            <a:r>
              <a:rPr lang="en-US" b="1" dirty="0"/>
              <a:t>4 </a:t>
            </a:r>
            <a:r>
              <a:rPr lang="th-TH" b="1" dirty="0" smtClean="0"/>
              <a:t>หน้</a:t>
            </a:r>
            <a:r>
              <a:rPr lang="th-TH" b="1" dirty="0"/>
              <a:t>า</a:t>
            </a:r>
            <a:r>
              <a:rPr lang="en-US" b="1" dirty="0" smtClean="0"/>
              <a:t>)</a:t>
            </a:r>
            <a:endParaRPr lang="th-TH" b="1" dirty="0" smtClean="0"/>
          </a:p>
          <a:p>
            <a:pPr marL="542925" lvl="2" indent="0">
              <a:buNone/>
            </a:pPr>
            <a:endParaRPr lang="th-TH" b="1" dirty="0" smtClean="0"/>
          </a:p>
          <a:p>
            <a:pPr marL="542925" lvl="2" indent="0" algn="ctr">
              <a:buNone/>
            </a:pPr>
            <a:r>
              <a:rPr lang="th-TH" sz="3000" b="1" dirty="0" smtClean="0"/>
              <a:t>รวมเวลาที่ใช้สำหรับเรียนรู้ก่อนเข้าเรียน ไม่เกิน </a:t>
            </a:r>
            <a:r>
              <a:rPr lang="en-US" sz="3000" b="1" dirty="0" smtClean="0"/>
              <a:t>2.5 </a:t>
            </a:r>
            <a:r>
              <a:rPr lang="th-TH" sz="3000" b="1" dirty="0" smtClean="0"/>
              <a:t>ชม</a:t>
            </a:r>
            <a:r>
              <a:rPr lang="th-TH" sz="1800" dirty="0"/>
              <a:t>.</a:t>
            </a:r>
            <a:endParaRPr lang="th-TH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29891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 class activities &amp; learning materials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00141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800" b="1" dirty="0" smtClean="0">
                <a:latin typeface="TH Sarabun New"/>
              </a:rPr>
              <a:t>Quiz 10 MCQs</a:t>
            </a:r>
            <a:r>
              <a:rPr lang="th-TH" sz="2800" b="1" dirty="0" smtClean="0">
                <a:latin typeface="TH Sarabun New"/>
              </a:rPr>
              <a:t>  </a:t>
            </a:r>
            <a:endParaRPr lang="en-US" sz="2800" b="1" dirty="0" smtClean="0">
              <a:latin typeface="TH Sarabun New"/>
            </a:endParaRPr>
          </a:p>
          <a:p>
            <a:pPr lvl="0">
              <a:spcAft>
                <a:spcPts val="600"/>
              </a:spcAft>
            </a:pPr>
            <a:r>
              <a:rPr lang="th-TH" b="1" dirty="0" smtClean="0">
                <a:latin typeface="TH Sarabun New"/>
              </a:rPr>
              <a:t>กรณีศึกษา</a:t>
            </a:r>
            <a:r>
              <a:rPr lang="th-TH" b="1" dirty="0">
                <a:latin typeface="TH Sarabun New"/>
              </a:rPr>
              <a:t>ผู้ป่วยเบาหวาน </a:t>
            </a:r>
            <a:r>
              <a:rPr lang="th-TH" b="1" dirty="0" smtClean="0">
                <a:latin typeface="TH Sarabun New"/>
              </a:rPr>
              <a:t> </a:t>
            </a:r>
            <a:r>
              <a:rPr lang="en-US" sz="2400" b="1" dirty="0" smtClean="0">
                <a:latin typeface="TH Sarabun New"/>
              </a:rPr>
              <a:t>2</a:t>
            </a:r>
            <a:r>
              <a:rPr lang="en-US" b="1" dirty="0" smtClean="0">
                <a:latin typeface="TH Sarabun New"/>
              </a:rPr>
              <a:t> </a:t>
            </a:r>
            <a:r>
              <a:rPr lang="th-TH" b="1" dirty="0" smtClean="0">
                <a:latin typeface="TH Sarabun New"/>
              </a:rPr>
              <a:t>กรณี</a:t>
            </a:r>
          </a:p>
          <a:p>
            <a:pPr lvl="1">
              <a:spcAft>
                <a:spcPts val="600"/>
              </a:spcAft>
            </a:pPr>
            <a:r>
              <a:rPr lang="en-US" sz="2400" b="1" dirty="0" smtClean="0">
                <a:latin typeface="TH Sarabun New"/>
              </a:rPr>
              <a:t>Case 1</a:t>
            </a:r>
            <a:r>
              <a:rPr lang="en-US" b="1" dirty="0" smtClean="0">
                <a:latin typeface="TH Sarabun New"/>
              </a:rPr>
              <a:t>: </a:t>
            </a:r>
            <a:r>
              <a:rPr lang="th-TH" b="1" dirty="0" smtClean="0">
                <a:latin typeface="TH Sarabun New"/>
              </a:rPr>
              <a:t>เรื่องเล่าจากผู้ป่วยเบาหวาน</a:t>
            </a:r>
            <a:r>
              <a:rPr lang="en-US" b="1" dirty="0" smtClean="0">
                <a:latin typeface="TH Sarabun New"/>
              </a:rPr>
              <a:t> </a:t>
            </a:r>
            <a:r>
              <a:rPr lang="th-TH" b="1" dirty="0" smtClean="0">
                <a:latin typeface="TH Sarabun New"/>
              </a:rPr>
              <a:t>เกี่ยวกับการเกิดอาการของเบาหวาน และความสำคัญของการเลือกบริโภคอาหาร  (จากเวบไซต์สมาคมโรคเบาหวาน ประเทศไทย)      </a:t>
            </a:r>
            <a:r>
              <a:rPr lang="en-US" b="1" dirty="0" smtClean="0">
                <a:latin typeface="TH Sarabun New"/>
              </a:rPr>
              <a:t> </a:t>
            </a:r>
            <a:endParaRPr lang="th-TH" b="1" dirty="0" smtClean="0">
              <a:latin typeface="TH Sarabun New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th-TH" sz="2600" b="1" dirty="0">
                <a:latin typeface="TH Sarabun New"/>
              </a:rPr>
              <a:t>	</a:t>
            </a:r>
            <a:r>
              <a:rPr lang="en-US" sz="2600" b="1" dirty="0" smtClean="0">
                <a:latin typeface="TH Sarabun New"/>
              </a:rPr>
              <a:t>(</a:t>
            </a:r>
            <a:r>
              <a:rPr lang="th-TH" sz="2600" b="1" dirty="0" smtClean="0">
                <a:latin typeface="TH Sarabun New"/>
              </a:rPr>
              <a:t>วัตถุประสงค์ข้อ </a:t>
            </a:r>
            <a:r>
              <a:rPr lang="en-US" sz="2600" b="1" dirty="0" smtClean="0">
                <a:latin typeface="TH Sarabun New"/>
              </a:rPr>
              <a:t>1,</a:t>
            </a:r>
            <a:r>
              <a:rPr lang="th-TH" sz="2600" b="1" dirty="0" smtClean="0">
                <a:latin typeface="TH Sarabun New"/>
              </a:rPr>
              <a:t> </a:t>
            </a:r>
            <a:r>
              <a:rPr lang="en-US" sz="2600" b="1" dirty="0" smtClean="0">
                <a:latin typeface="TH Sarabun New"/>
              </a:rPr>
              <a:t>2,</a:t>
            </a:r>
            <a:r>
              <a:rPr lang="th-TH" sz="2600" b="1" dirty="0" smtClean="0">
                <a:latin typeface="TH Sarabun New"/>
              </a:rPr>
              <a:t> </a:t>
            </a:r>
            <a:r>
              <a:rPr lang="en-US" sz="2600" b="1" dirty="0" smtClean="0">
                <a:latin typeface="TH Sarabun New"/>
              </a:rPr>
              <a:t>3)</a:t>
            </a:r>
            <a:endParaRPr lang="th-TH" sz="2600" b="1" dirty="0" smtClean="0">
              <a:latin typeface="TH Sarabun New"/>
            </a:endParaRPr>
          </a:p>
          <a:p>
            <a:pPr lvl="1">
              <a:spcAft>
                <a:spcPts val="600"/>
              </a:spcAft>
            </a:pPr>
            <a:r>
              <a:rPr lang="en-US" sz="2400" b="1" dirty="0" smtClean="0">
                <a:latin typeface="TH Sarabun New"/>
              </a:rPr>
              <a:t>Case 2: </a:t>
            </a:r>
            <a:r>
              <a:rPr lang="th-TH" b="1" dirty="0" smtClean="0">
                <a:latin typeface="TH Sarabun New"/>
              </a:rPr>
              <a:t>กรณีผู้ป่วยสูงวัยที่เพิ่งตรวจพบเบาหวาน ได้รักการรักษาด้วยการควบคุมอาหารก่อน  ผู้ป่วยได้รับคำแนะนำอย่างคลุมเครือหลายอย่าง  </a:t>
            </a:r>
            <a:r>
              <a:rPr lang="en-US" b="1" dirty="0" smtClean="0">
                <a:latin typeface="TH Sarabun New"/>
              </a:rPr>
              <a:t> </a:t>
            </a:r>
            <a:r>
              <a:rPr lang="th-TH" b="1" dirty="0">
                <a:latin typeface="TH Sarabun New"/>
              </a:rPr>
              <a:t>	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th-TH" sz="2600" b="1" dirty="0" smtClean="0">
                <a:latin typeface="TH Sarabun New"/>
              </a:rPr>
              <a:t>	</a:t>
            </a:r>
            <a:r>
              <a:rPr lang="en-US" sz="2600" b="1" dirty="0" smtClean="0">
                <a:latin typeface="TH Sarabun New"/>
              </a:rPr>
              <a:t>(</a:t>
            </a:r>
            <a:r>
              <a:rPr lang="th-TH" sz="2600" b="1" dirty="0">
                <a:latin typeface="TH Sarabun New"/>
              </a:rPr>
              <a:t>วัตถุประสงค์ข้อ </a:t>
            </a:r>
            <a:r>
              <a:rPr lang="en-US" sz="2600" b="1" dirty="0" smtClean="0">
                <a:latin typeface="TH Sarabun New"/>
              </a:rPr>
              <a:t>3, 4,</a:t>
            </a:r>
            <a:r>
              <a:rPr lang="th-TH" sz="2600" b="1" dirty="0" smtClean="0">
                <a:latin typeface="TH Sarabun New"/>
              </a:rPr>
              <a:t> </a:t>
            </a:r>
            <a:r>
              <a:rPr lang="en-US" sz="2600" b="1" dirty="0" smtClean="0">
                <a:latin typeface="TH Sarabun New"/>
              </a:rPr>
              <a:t>5,</a:t>
            </a:r>
            <a:r>
              <a:rPr lang="th-TH" sz="2600" b="1" dirty="0" smtClean="0">
                <a:latin typeface="TH Sarabun New"/>
              </a:rPr>
              <a:t> </a:t>
            </a:r>
            <a:r>
              <a:rPr lang="en-US" sz="2600" b="1" dirty="0" smtClean="0">
                <a:latin typeface="TH Sarabun New"/>
              </a:rPr>
              <a:t>6 )</a:t>
            </a:r>
            <a:endParaRPr lang="th-TH" sz="2400" b="1" dirty="0">
              <a:latin typeface="TH Sarabun New"/>
            </a:endParaRPr>
          </a:p>
          <a:p>
            <a:pPr lvl="0"/>
            <a:r>
              <a:rPr lang="th-TH" b="1" dirty="0" smtClean="0">
                <a:latin typeface="TH Sarabun New"/>
              </a:rPr>
              <a:t>ภาพ</a:t>
            </a:r>
            <a:r>
              <a:rPr lang="th-TH" b="1" dirty="0">
                <a:latin typeface="TH Sarabun New"/>
              </a:rPr>
              <a:t>และสไลด์อาหาร</a:t>
            </a:r>
            <a:r>
              <a:rPr lang="th-TH" b="1" dirty="0" smtClean="0">
                <a:latin typeface="TH Sarabun New"/>
              </a:rPr>
              <a:t>ที่มอบหมาย</a:t>
            </a:r>
            <a:r>
              <a:rPr lang="th-TH" b="1" dirty="0">
                <a:latin typeface="TH Sarabun New"/>
              </a:rPr>
              <a:t>ให้นักศึกษาจัดทำ นำเสนอและอภิปรายในชั้น</a:t>
            </a:r>
            <a:r>
              <a:rPr lang="th-TH" b="1" dirty="0" smtClean="0">
                <a:latin typeface="TH Sarabun New"/>
              </a:rPr>
              <a:t>เรียน</a:t>
            </a:r>
            <a:endParaRPr lang="en-US" b="1" dirty="0" smtClean="0">
              <a:latin typeface="TH Sarabun New"/>
            </a:endParaRPr>
          </a:p>
          <a:p>
            <a:pPr lvl="1"/>
            <a:r>
              <a:rPr lang="th-TH" b="1" dirty="0" smtClean="0">
                <a:latin typeface="TH Sarabun New"/>
              </a:rPr>
              <a:t>ผู้สอนเลือกให้นำเ</a:t>
            </a:r>
            <a:r>
              <a:rPr lang="th-TH" b="1" spc="300" dirty="0" smtClean="0">
                <a:latin typeface="TH Sarabun New"/>
              </a:rPr>
              <a:t>สนอ </a:t>
            </a:r>
            <a:r>
              <a:rPr lang="en-US" b="1" spc="300" dirty="0" smtClean="0">
                <a:latin typeface="TH Sarabun New"/>
              </a:rPr>
              <a:t>3 </a:t>
            </a:r>
            <a:r>
              <a:rPr lang="th-TH" b="1" spc="300" dirty="0" smtClean="0">
                <a:latin typeface="TH Sarabun New"/>
              </a:rPr>
              <a:t>กลุ่ม โดยให้ผู้ฟังอภิปรายความเหมาะสมถ้าผู้ป่วยเบาหวานกินอาหารนั้น โดยเฉพาะคาร์โบไฮเดรต และแนะนำ</a:t>
            </a:r>
          </a:p>
          <a:p>
            <a:pPr marL="457200" lvl="1" indent="0">
              <a:buNone/>
            </a:pPr>
            <a:r>
              <a:rPr lang="th-TH" b="1" spc="300" dirty="0">
                <a:latin typeface="TH Sarabun New"/>
              </a:rPr>
              <a:t>	</a:t>
            </a:r>
            <a:r>
              <a:rPr lang="th-TH" b="1" spc="300" dirty="0" smtClean="0">
                <a:latin typeface="TH Sarabun New"/>
              </a:rPr>
              <a:t> </a:t>
            </a:r>
            <a:r>
              <a:rPr lang="en-US" b="1" dirty="0" smtClean="0">
                <a:latin typeface="TH Sarabun New"/>
              </a:rPr>
              <a:t>(</a:t>
            </a:r>
            <a:r>
              <a:rPr lang="th-TH" b="1" dirty="0">
                <a:latin typeface="TH Sarabun New"/>
              </a:rPr>
              <a:t>วัตถุประสงค์ข้อ </a:t>
            </a:r>
            <a:r>
              <a:rPr lang="en-US" b="1" dirty="0">
                <a:latin typeface="TH Sarabun New"/>
              </a:rPr>
              <a:t>3, 4</a:t>
            </a:r>
            <a:r>
              <a:rPr lang="en-US" b="1" dirty="0" smtClean="0">
                <a:latin typeface="TH Sarabun New"/>
              </a:rPr>
              <a:t>,</a:t>
            </a:r>
            <a:r>
              <a:rPr lang="th-TH" b="1" dirty="0" smtClean="0">
                <a:latin typeface="TH Sarabun New"/>
              </a:rPr>
              <a:t> </a:t>
            </a:r>
            <a:r>
              <a:rPr lang="en-US" b="1" dirty="0" smtClean="0">
                <a:latin typeface="TH Sarabun New"/>
              </a:rPr>
              <a:t>5,</a:t>
            </a:r>
            <a:r>
              <a:rPr lang="th-TH" b="1" dirty="0" smtClean="0">
                <a:latin typeface="TH Sarabun New"/>
              </a:rPr>
              <a:t> </a:t>
            </a:r>
            <a:r>
              <a:rPr lang="en-US" b="1" dirty="0" smtClean="0">
                <a:latin typeface="TH Sarabun New"/>
              </a:rPr>
              <a:t>6 </a:t>
            </a:r>
            <a:r>
              <a:rPr lang="en-US" b="1" dirty="0">
                <a:latin typeface="TH Sarabun New"/>
              </a:rPr>
              <a:t>)</a:t>
            </a:r>
            <a:endParaRPr lang="th-TH" b="1" dirty="0">
              <a:latin typeface="TH Sarabun New"/>
            </a:endParaRPr>
          </a:p>
          <a:p>
            <a:pPr marL="457200" lvl="1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15544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9" y="188640"/>
            <a:ext cx="9078592" cy="633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59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การประเมินผล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คะแนน </a:t>
            </a:r>
            <a:r>
              <a:rPr lang="en-US" dirty="0" smtClean="0"/>
              <a:t>quiz</a:t>
            </a:r>
          </a:p>
          <a:p>
            <a:r>
              <a:rPr lang="th-TH" dirty="0" smtClean="0"/>
              <a:t>คะแนนปลายภาค (</a:t>
            </a:r>
            <a:r>
              <a:rPr lang="en-US" sz="2800" dirty="0" smtClean="0"/>
              <a:t>quiz</a:t>
            </a:r>
            <a:r>
              <a:rPr lang="en-US" dirty="0" smtClean="0"/>
              <a:t> </a:t>
            </a:r>
            <a:r>
              <a:rPr lang="th-TH" dirty="0" smtClean="0"/>
              <a:t>ชุดเดิม </a:t>
            </a:r>
            <a:r>
              <a:rPr lang="en-US" dirty="0" smtClean="0"/>
              <a:t>+ </a:t>
            </a:r>
            <a:r>
              <a:rPr lang="en-US" sz="2800" dirty="0" smtClean="0"/>
              <a:t>modified case No. 2 </a:t>
            </a:r>
            <a:r>
              <a:rPr lang="th-TH" dirty="0" smtClean="0"/>
              <a:t>ในชั้นเรียน เขียนตอบคำถามท้าย </a:t>
            </a:r>
            <a:r>
              <a:rPr lang="en-US" sz="2800" dirty="0" smtClean="0"/>
              <a:t>case</a:t>
            </a:r>
            <a:r>
              <a:rPr lang="th-TH" sz="2800" dirty="0" smtClean="0"/>
              <a:t>)</a:t>
            </a:r>
            <a:endParaRPr lang="th-TH" dirty="0" smtClean="0"/>
          </a:p>
          <a:p>
            <a:r>
              <a:rPr lang="th-TH" dirty="0" smtClean="0"/>
              <a:t>คะแนนการมีส่วนร่วม/ การนำเสนอกลุ่ม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ผ</a:t>
            </a:r>
            <a:r>
              <a:rPr lang="th-TH" dirty="0" smtClean="0"/>
              <a:t>ลการประเมิน</a:t>
            </a:r>
            <a:r>
              <a:rPr lang="en-US" dirty="0" smtClean="0"/>
              <a:t>: </a:t>
            </a:r>
            <a:r>
              <a:rPr lang="en-US" dirty="0" err="1" smtClean="0"/>
              <a:t>performance+satisfaction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ข้อมูลเบื้องต้น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</a:t>
            </a:r>
            <a:r>
              <a:rPr lang="th-TH" dirty="0" err="1" smtClean="0"/>
              <a:t>นศ</a:t>
            </a:r>
            <a:r>
              <a:rPr lang="th-TH" dirty="0" smtClean="0"/>
              <a:t>. </a:t>
            </a:r>
            <a:r>
              <a:rPr lang="en-US" dirty="0" smtClean="0"/>
              <a:t>29 </a:t>
            </a:r>
            <a:r>
              <a:rPr lang="th-TH" dirty="0" smtClean="0"/>
              <a:t>คน  หญิง    </a:t>
            </a:r>
            <a:r>
              <a:rPr lang="en-US" dirty="0" smtClean="0"/>
              <a:t>20</a:t>
            </a:r>
            <a:r>
              <a:rPr lang="th-TH" dirty="0" smtClean="0"/>
              <a:t>        ชาย     </a:t>
            </a:r>
            <a:r>
              <a:rPr lang="en-US" dirty="0" smtClean="0"/>
              <a:t>9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</a:t>
            </a:r>
            <a:r>
              <a:rPr lang="th-TH" dirty="0" err="1" smtClean="0"/>
              <a:t>นศ</a:t>
            </a:r>
            <a:r>
              <a:rPr lang="th-TH" dirty="0" smtClean="0"/>
              <a:t>.ที่ได้ศึกษาวิดีโอและเอกสารครบถ้วน           </a:t>
            </a:r>
            <a:r>
              <a:rPr lang="en-US" dirty="0" smtClean="0"/>
              <a:t>15</a:t>
            </a:r>
            <a:r>
              <a:rPr lang="th-TH" dirty="0" smtClean="0"/>
              <a:t>	คน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</a:t>
            </a:r>
            <a:r>
              <a:rPr lang="th-TH" dirty="0" err="1" smtClean="0"/>
              <a:t>นศ</a:t>
            </a:r>
            <a:r>
              <a:rPr lang="th-TH" dirty="0" smtClean="0"/>
              <a:t>. ที่ได้ศึกษาอย่างใดอย่างหนึ่ง		 </a:t>
            </a:r>
            <a:r>
              <a:rPr lang="en-US" dirty="0" smtClean="0"/>
              <a:t>10</a:t>
            </a:r>
            <a:r>
              <a:rPr lang="th-TH" dirty="0" smtClean="0"/>
              <a:t>	คน</a:t>
            </a:r>
          </a:p>
          <a:p>
            <a:pPr marL="0" indent="0">
              <a:buNone/>
            </a:pPr>
            <a:r>
              <a:rPr lang="th-TH" dirty="0" smtClean="0"/>
              <a:t>     </a:t>
            </a:r>
            <a:r>
              <a:rPr lang="th-TH" dirty="0" err="1" smtClean="0"/>
              <a:t>นศ</a:t>
            </a:r>
            <a:r>
              <a:rPr lang="th-TH" dirty="0" smtClean="0"/>
              <a:t>. ที่ไม่ได้ศึกษาสื่อที่มอบหมายทั้งสองชนิด	   </a:t>
            </a:r>
            <a:r>
              <a:rPr lang="en-US" dirty="0" smtClean="0"/>
              <a:t>4</a:t>
            </a:r>
            <a:r>
              <a:rPr lang="th-TH" dirty="0" smtClean="0"/>
              <a:t>	คน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197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ผลการประเมิน</a:t>
            </a:r>
            <a:r>
              <a:rPr lang="en-US" sz="3600" dirty="0" smtClean="0"/>
              <a:t>: student performance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th-TH" b="1" dirty="0" smtClean="0"/>
              <a:t>เปรียบเทียบคะแนน </a:t>
            </a:r>
            <a:r>
              <a:rPr lang="en-US" b="1" dirty="0" smtClean="0"/>
              <a:t>quiz </a:t>
            </a:r>
            <a:r>
              <a:rPr lang="th-TH" b="1" dirty="0" smtClean="0"/>
              <a:t>ตอนเริ่มคลาส และ สอบปลายภาค</a:t>
            </a:r>
          </a:p>
          <a:p>
            <a:pPr marL="457200" lvl="1" indent="0">
              <a:buNone/>
            </a:pPr>
            <a:r>
              <a:rPr lang="th-TH" sz="2400" b="1" dirty="0" smtClean="0"/>
              <a:t>	</a:t>
            </a:r>
            <a:r>
              <a:rPr lang="en-US" sz="2400" b="1" dirty="0" smtClean="0"/>
              <a:t>7.45 </a:t>
            </a:r>
            <a:r>
              <a:rPr lang="en-US" sz="2400" b="1" dirty="0"/>
              <a:t>± 1.89,  range  </a:t>
            </a:r>
            <a:r>
              <a:rPr lang="en-US" sz="2400" b="1" dirty="0" smtClean="0"/>
              <a:t>2-10</a:t>
            </a:r>
            <a:r>
              <a:rPr lang="th-TH" sz="2400" b="1" dirty="0" smtClean="0"/>
              <a:t> </a:t>
            </a:r>
            <a:r>
              <a:rPr lang="th-TH" sz="2400" b="1" dirty="0"/>
              <a:t> </a:t>
            </a:r>
            <a:r>
              <a:rPr lang="th-TH" sz="2400" b="1" dirty="0" smtClean="0"/>
              <a:t>   </a:t>
            </a:r>
            <a:r>
              <a:rPr lang="en-US" sz="2400" b="1" i="1" dirty="0" smtClean="0"/>
              <a:t>vs</a:t>
            </a:r>
            <a:r>
              <a:rPr lang="en-US" sz="2400" b="1" dirty="0" smtClean="0"/>
              <a:t>   </a:t>
            </a:r>
            <a:r>
              <a:rPr lang="th-TH" sz="2400" b="1" dirty="0" smtClean="0"/>
              <a:t> </a:t>
            </a:r>
            <a:r>
              <a:rPr lang="en-US" sz="2400" b="1" dirty="0" smtClean="0"/>
              <a:t>8.17 </a:t>
            </a:r>
            <a:r>
              <a:rPr lang="en-US" sz="2400" b="1" dirty="0"/>
              <a:t>± 1.44 , range </a:t>
            </a:r>
            <a:r>
              <a:rPr lang="en-US" sz="2400" b="1" dirty="0" smtClean="0"/>
              <a:t>5-10</a:t>
            </a:r>
          </a:p>
          <a:p>
            <a:pPr marL="457200" lvl="1" indent="0">
              <a:buNone/>
            </a:pPr>
            <a:r>
              <a:rPr lang="th-TH" sz="2400" b="1" i="1" dirty="0" smtClean="0"/>
              <a:t>	</a:t>
            </a:r>
            <a:r>
              <a:rPr lang="en-US" sz="2400" b="1" i="1" dirty="0" smtClean="0"/>
              <a:t>p </a:t>
            </a:r>
            <a:r>
              <a:rPr lang="en-US" sz="2400" b="1" dirty="0" smtClean="0"/>
              <a:t>= 0.08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th-TH" sz="3200" b="1" dirty="0" smtClean="0"/>
              <a:t>เปรียบเทียบคะแนนสอบปลายภาค ของการสอนฟลิปคลาสกับ การสอนแบบบรรยาย ปีที่ผ่านมา </a:t>
            </a:r>
            <a:r>
              <a:rPr lang="en-US" sz="3200" b="1" dirty="0" smtClean="0"/>
              <a:t>(N = 21)</a:t>
            </a:r>
            <a:r>
              <a:rPr lang="th-TH" sz="3200" b="1" dirty="0" smtClean="0"/>
              <a:t>  </a:t>
            </a:r>
            <a:r>
              <a:rPr lang="th-TH" sz="3200" b="1" dirty="0"/>
              <a:t>	</a:t>
            </a:r>
            <a:endParaRPr lang="th-TH" sz="3200" b="1" dirty="0" smtClean="0"/>
          </a:p>
          <a:p>
            <a:pPr marL="0" lvl="1" indent="0">
              <a:buNone/>
            </a:pPr>
            <a:r>
              <a:rPr lang="th-TH" sz="3200" b="1" dirty="0" smtClean="0"/>
              <a:t>	</a:t>
            </a:r>
            <a:r>
              <a:rPr lang="en-US" sz="2400" b="1" dirty="0"/>
              <a:t>7.24± 1.24, range 5-9</a:t>
            </a:r>
            <a:r>
              <a:rPr lang="th-TH" sz="2400" b="1" dirty="0"/>
              <a:t> </a:t>
            </a:r>
            <a:r>
              <a:rPr lang="th-TH" sz="2400" b="1" dirty="0" smtClean="0"/>
              <a:t>	    </a:t>
            </a:r>
            <a:r>
              <a:rPr lang="en-US" sz="2400" b="1" i="1" dirty="0" smtClean="0"/>
              <a:t>vs</a:t>
            </a:r>
            <a:r>
              <a:rPr lang="en-US" sz="2400" b="1" dirty="0" smtClean="0"/>
              <a:t> </a:t>
            </a:r>
            <a:r>
              <a:rPr lang="th-TH" sz="2400" b="1" dirty="0" smtClean="0"/>
              <a:t>    </a:t>
            </a:r>
            <a:r>
              <a:rPr lang="en-US" sz="2400" b="1" dirty="0" smtClean="0"/>
              <a:t>6.19</a:t>
            </a:r>
            <a:r>
              <a:rPr lang="en-US" sz="2400" b="1" dirty="0"/>
              <a:t>± 1.76, range 3 -9</a:t>
            </a:r>
            <a:r>
              <a:rPr lang="th-TH" sz="2400" b="1" dirty="0"/>
              <a:t> 	</a:t>
            </a:r>
          </a:p>
          <a:p>
            <a:pPr marL="0" lvl="1" indent="0">
              <a:buNone/>
            </a:pPr>
            <a:r>
              <a:rPr lang="th-TH" sz="2400" b="1" i="1" dirty="0" smtClean="0"/>
              <a:t>	</a:t>
            </a:r>
            <a:r>
              <a:rPr lang="en-US" sz="2400" b="1" i="1" dirty="0" smtClean="0"/>
              <a:t>p</a:t>
            </a:r>
            <a:r>
              <a:rPr lang="en-US" sz="2400" b="1" dirty="0" smtClean="0"/>
              <a:t> </a:t>
            </a:r>
            <a:r>
              <a:rPr lang="en-US" sz="2400" b="1" dirty="0"/>
              <a:t>= </a:t>
            </a:r>
            <a:r>
              <a:rPr lang="en-US" sz="2400" b="1" dirty="0" smtClean="0"/>
              <a:t>0.028</a:t>
            </a:r>
            <a:endParaRPr lang="th-TH" sz="2400" b="1" dirty="0" smtClean="0"/>
          </a:p>
          <a:p>
            <a:pPr marL="0" lvl="1" indent="0" algn="ctr">
              <a:buNone/>
            </a:pPr>
            <a:r>
              <a:rPr lang="en-US" b="1" dirty="0" smtClean="0"/>
              <a:t>[</a:t>
            </a:r>
            <a:r>
              <a:rPr lang="th-TH" b="1" dirty="0" smtClean="0"/>
              <a:t>นักศึกษาคนละ</a:t>
            </a:r>
            <a:r>
              <a:rPr lang="th-TH" b="1" dirty="0"/>
              <a:t>กลุ่ม </a:t>
            </a:r>
            <a:r>
              <a:rPr lang="en-US" b="1" dirty="0" smtClean="0"/>
              <a:t>, </a:t>
            </a:r>
            <a:r>
              <a:rPr lang="th-TH" b="1" dirty="0" smtClean="0"/>
              <a:t> </a:t>
            </a:r>
            <a:r>
              <a:rPr lang="en-US" b="1" dirty="0" smtClean="0"/>
              <a:t> </a:t>
            </a:r>
            <a:r>
              <a:rPr lang="th-TH" b="1" dirty="0" smtClean="0"/>
              <a:t>ข้อสอบ</a:t>
            </a:r>
            <a:r>
              <a:rPr lang="th-TH" b="1" dirty="0"/>
              <a:t>ไม่</a:t>
            </a:r>
            <a:r>
              <a:rPr lang="th-TH" b="1" dirty="0" smtClean="0"/>
              <a:t>เหมือนกัน</a:t>
            </a:r>
            <a:r>
              <a:rPr lang="en-US" b="1" dirty="0" smtClean="0"/>
              <a:t>, </a:t>
            </a:r>
            <a:r>
              <a:rPr lang="th-TH" b="1" dirty="0" smtClean="0"/>
              <a:t> สื่อการสอนไม่เหมือนกัน</a:t>
            </a:r>
            <a:r>
              <a:rPr lang="en-US" b="1" dirty="0" smtClean="0"/>
              <a:t>]</a:t>
            </a:r>
            <a:endParaRPr lang="th-TH" b="1" dirty="0"/>
          </a:p>
          <a:p>
            <a:pPr marL="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7943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h-TH" dirty="0" smtClean="0"/>
              <a:t>ผลการประเมิน</a:t>
            </a:r>
            <a:r>
              <a:rPr lang="en-US" sz="3600" dirty="0" smtClean="0"/>
              <a:t>: student satisf</a:t>
            </a:r>
            <a:r>
              <a:rPr lang="en-US" sz="3600" dirty="0"/>
              <a:t>a</a:t>
            </a:r>
            <a:r>
              <a:rPr lang="en-US" sz="3600" dirty="0" smtClean="0"/>
              <a:t>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29530" cy="4752528"/>
          </a:xfrm>
        </p:spPr>
        <p:txBody>
          <a:bodyPr/>
          <a:lstStyle/>
          <a:p>
            <a:pPr marL="0" lvl="1" indent="0">
              <a:buNone/>
            </a:pPr>
            <a:r>
              <a:rPr lang="th-TH" sz="3200" dirty="0" smtClean="0"/>
              <a:t> </a:t>
            </a:r>
            <a:r>
              <a:rPr lang="th-TH" sz="3200" b="1" dirty="0" smtClean="0"/>
              <a:t>แบบสอบถาม</a:t>
            </a:r>
            <a:r>
              <a:rPr lang="th-TH" sz="2400" dirty="0" smtClean="0"/>
              <a:t> </a:t>
            </a:r>
            <a:r>
              <a:rPr lang="en-US" sz="2400" dirty="0" smtClean="0"/>
              <a:t> </a:t>
            </a:r>
          </a:p>
          <a:p>
            <a:pPr marL="0" lvl="1" indent="0">
              <a:buNone/>
            </a:pPr>
            <a:r>
              <a:rPr lang="th-TH" sz="2400" dirty="0" smtClean="0"/>
              <a:t>     </a:t>
            </a:r>
            <a:endParaRPr lang="en-US" sz="2400" dirty="0" smtClean="0"/>
          </a:p>
          <a:p>
            <a:pPr marL="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15 items covered 6 issues   </a:t>
            </a:r>
          </a:p>
          <a:p>
            <a:pPr marL="0" lvl="1" indent="0">
              <a:buNone/>
            </a:pPr>
            <a:r>
              <a:rPr lang="th-TH" sz="2400" dirty="0" smtClean="0"/>
              <a:t>  </a:t>
            </a:r>
            <a:r>
              <a:rPr lang="en-US" sz="2400" dirty="0" smtClean="0"/>
              <a:t>5-point Likert scale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1700808"/>
            <a:ext cx="4913106" cy="4001095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/>
              <a:t>เวลาที่ใช้และภาระต่องานที่มอบหมาย (</a:t>
            </a:r>
            <a:r>
              <a:rPr lang="en-US" sz="2400" b="1" dirty="0" smtClean="0"/>
              <a:t>3</a:t>
            </a:r>
            <a:r>
              <a:rPr lang="th-TH" sz="2400" b="1" dirty="0" smtClean="0"/>
              <a:t> ข้อ)</a:t>
            </a:r>
          </a:p>
          <a:p>
            <a:r>
              <a:rPr lang="th-TH" sz="2400" b="1" dirty="0" smtClean="0"/>
              <a:t>สื่อการเรียนรู้ (</a:t>
            </a:r>
            <a:r>
              <a:rPr lang="en-US" sz="2400" b="1" dirty="0" smtClean="0"/>
              <a:t>3 </a:t>
            </a:r>
            <a:r>
              <a:rPr lang="th-TH" sz="2400" b="1" dirty="0" smtClean="0"/>
              <a:t>ข้อ)</a:t>
            </a:r>
          </a:p>
          <a:p>
            <a:r>
              <a:rPr lang="th-TH" sz="2400" b="1" dirty="0" smtClean="0"/>
              <a:t>บทบาทของผู้สอน  (</a:t>
            </a:r>
            <a:r>
              <a:rPr lang="en-US" sz="2400" b="1" dirty="0" smtClean="0"/>
              <a:t>1</a:t>
            </a:r>
            <a:r>
              <a:rPr lang="th-TH" sz="2400" b="1" dirty="0" smtClean="0"/>
              <a:t> ข้อ)</a:t>
            </a:r>
          </a:p>
          <a:p>
            <a:r>
              <a:rPr lang="th-TH" sz="2400" b="1" dirty="0" smtClean="0"/>
              <a:t>ความชอบต่อฟลิปคลาส (</a:t>
            </a:r>
            <a:r>
              <a:rPr lang="en-US" sz="2400" b="1" dirty="0" smtClean="0"/>
              <a:t>3 </a:t>
            </a:r>
            <a:r>
              <a:rPr lang="th-TH" sz="2400" b="1" dirty="0" smtClean="0"/>
              <a:t>ข้อ)</a:t>
            </a:r>
          </a:p>
          <a:p>
            <a:r>
              <a:rPr lang="th-TH" sz="2400" b="1" dirty="0" smtClean="0"/>
              <a:t>ความรู้ที่ได้รับ ความเข้าใจ และการนำไปใช้ ( </a:t>
            </a:r>
            <a:r>
              <a:rPr lang="en-US" sz="2400" b="1" dirty="0" smtClean="0"/>
              <a:t>3 </a:t>
            </a:r>
            <a:r>
              <a:rPr lang="th-TH" sz="2400" b="1" dirty="0" smtClean="0"/>
              <a:t>ข้อ)</a:t>
            </a:r>
          </a:p>
          <a:p>
            <a:r>
              <a:rPr lang="th-TH" sz="2400" b="1" dirty="0" smtClean="0"/>
              <a:t>กิจกรรมในชั้นเรียน  (</a:t>
            </a:r>
            <a:r>
              <a:rPr lang="en-US" sz="2400" b="1" dirty="0" smtClean="0"/>
              <a:t>2</a:t>
            </a:r>
            <a:r>
              <a:rPr lang="th-TH" sz="2400" b="1" dirty="0"/>
              <a:t>  </a:t>
            </a:r>
            <a:r>
              <a:rPr lang="th-TH" sz="2400" b="1" dirty="0" smtClean="0"/>
              <a:t>ข้อ)</a:t>
            </a:r>
            <a:endParaRPr lang="en-US" sz="2400" b="1" dirty="0" smtClean="0"/>
          </a:p>
          <a:p>
            <a:endParaRPr lang="en-US" sz="2400" b="1" dirty="0"/>
          </a:p>
          <a:p>
            <a:pPr algn="ctr"/>
            <a:r>
              <a:rPr lang="th-TH" sz="2400" b="1" dirty="0" smtClean="0"/>
              <a:t>         </a:t>
            </a:r>
            <a:r>
              <a:rPr lang="en-US" sz="2400" b="1" dirty="0" smtClean="0"/>
              <a:t>6 positive qn. + 9 negative qn.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th-TH" sz="2400" b="1" dirty="0" smtClean="0"/>
              <a:t>คะแนนเฉลี่ย  </a:t>
            </a:r>
            <a:r>
              <a:rPr lang="en-US" sz="2400" b="1" dirty="0" smtClean="0"/>
              <a:t>3.75 ± 1.05  </a:t>
            </a:r>
            <a:r>
              <a:rPr lang="th-TH" sz="2400" b="1" dirty="0" smtClean="0"/>
              <a:t>และ </a:t>
            </a:r>
            <a:r>
              <a:rPr lang="en-US" sz="2400" b="1" dirty="0" smtClean="0"/>
              <a:t>2.61 </a:t>
            </a:r>
            <a:r>
              <a:rPr lang="en-US" sz="2000" b="1" dirty="0" smtClean="0"/>
              <a:t>± </a:t>
            </a:r>
            <a:r>
              <a:rPr lang="en-US" sz="2400" b="1" dirty="0" smtClean="0"/>
              <a:t>1.16</a:t>
            </a:r>
          </a:p>
          <a:p>
            <a:endParaRPr lang="en-US" dirty="0"/>
          </a:p>
        </p:txBody>
      </p:sp>
      <p:sp>
        <p:nvSpPr>
          <p:cNvPr id="5" name="Bent Arrow 4"/>
          <p:cNvSpPr/>
          <p:nvPr/>
        </p:nvSpPr>
        <p:spPr>
          <a:xfrm>
            <a:off x="2987824" y="1844824"/>
            <a:ext cx="936104" cy="64807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h-TH" dirty="0"/>
              <a:t> </a:t>
            </a:r>
            <a:r>
              <a:rPr lang="th-TH" b="1" dirty="0" smtClean="0"/>
              <a:t>เนื้อหา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th-TH" b="1" dirty="0" smtClean="0"/>
              <a:t>แนวคิดโดยย่อของฟลิปคลาส</a:t>
            </a:r>
          </a:p>
          <a:p>
            <a:r>
              <a:rPr lang="th-TH" b="1" dirty="0" smtClean="0"/>
              <a:t>การพัฒนาฟลิปคลาสในรายวิชา</a:t>
            </a:r>
          </a:p>
          <a:p>
            <a:r>
              <a:rPr lang="th-TH" b="1" dirty="0" smtClean="0"/>
              <a:t>ผลการประเมินฟลิปคลาส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6677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569493"/>
              </p:ext>
            </p:extLst>
          </p:nvPr>
        </p:nvGraphicFramePr>
        <p:xfrm>
          <a:off x="179512" y="116631"/>
          <a:ext cx="8856984" cy="5545887"/>
        </p:xfrm>
        <a:graphic>
          <a:graphicData uri="http://schemas.openxmlformats.org/drawingml/2006/table">
            <a:tbl>
              <a:tblPr firstRow="1" firstCol="1" bandRow="1"/>
              <a:tblGrid>
                <a:gridCol w="1224136"/>
                <a:gridCol w="2304256"/>
                <a:gridCol w="1011742"/>
                <a:gridCol w="1292514"/>
                <a:gridCol w="1296144"/>
                <a:gridCol w="1728192"/>
              </a:tblGrid>
              <a:tr h="643675">
                <a:tc gridSpan="6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	</a:t>
                      </a: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Students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’ agreement scores on the flipped classroom.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455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Category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Statements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(positive</a:t>
                      </a:r>
                      <a:r>
                        <a:rPr lang="th-TH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/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negative)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baseline="0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  </a:t>
                      </a:r>
                      <a:endParaRPr lang="en-US" sz="1400" b="1" baseline="0" dirty="0" smtClean="0"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score 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± SD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No. of students strongly agreed</a:t>
                      </a:r>
                      <a:r>
                        <a:rPr lang="th-TH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</a:t>
                      </a:r>
                      <a:r>
                        <a:rPr lang="th-TH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agreed (%)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No. of students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being neutral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(%)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No. of students strongly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disagreed/ disagreed (%)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8078">
                <a:tc row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Time spent and burden of task assigned out of class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Flipped classroom demanded too much time for self-directed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learning                     (negative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3.00±1.08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8(27.6)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13(44.8)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8(27.6)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36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Group-work assignment was a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burden</a:t>
                      </a: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                        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(negative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2.32± 0.93 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2(7.1)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9(32.1)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17(60.7)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33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Too much time was spent for the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topic                     (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negative)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3.24±0.90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8(27.6)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16(55.2)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5(17.2)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4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040165"/>
              </p:ext>
            </p:extLst>
          </p:nvPr>
        </p:nvGraphicFramePr>
        <p:xfrm>
          <a:off x="107504" y="116630"/>
          <a:ext cx="8928992" cy="5688633"/>
        </p:xfrm>
        <a:graphic>
          <a:graphicData uri="http://schemas.openxmlformats.org/drawingml/2006/table">
            <a:tbl>
              <a:tblPr firstRow="1" firstCol="1" bandRow="1"/>
              <a:tblGrid>
                <a:gridCol w="1125503"/>
                <a:gridCol w="2551139"/>
                <a:gridCol w="900403"/>
                <a:gridCol w="1375616"/>
                <a:gridCol w="1234089"/>
                <a:gridCol w="1742242"/>
              </a:tblGrid>
              <a:tr h="447608">
                <a:tc gridSpan="6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	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4282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Category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Statements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(positive</a:t>
                      </a:r>
                      <a:r>
                        <a:rPr lang="th-TH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/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negative)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baseline="0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  </a:t>
                      </a:r>
                      <a:endParaRPr lang="en-US" sz="1400" b="1" baseline="0" dirty="0" smtClean="0"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score 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± SD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No. of students strongly agreed</a:t>
                      </a:r>
                      <a:r>
                        <a:rPr lang="th-TH" sz="1400" b="1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</a:t>
                      </a:r>
                      <a:r>
                        <a:rPr lang="th-TH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Cordia New"/>
                        </a:rPr>
                        <a:t>agreed (%)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No. of students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being neutral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(%)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No. of students strongly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disagreed/ disagreed (%)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23">
                <a:tc row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Self-directed learning materials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The clip videos  and the reading materials were too much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                                      (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negative)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3.07±0.94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7(24.1)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15(51.7)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7(24.1)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The clip videos  and the reading materials were irrelevant to the topic   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                          (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negative)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1.59±1.00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2(6.9)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2(6.9)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25(86.2)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5154" marR="1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12556">
                <a:tc vMerge="1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I enjoyed learning from the pre-class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materials               (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positive)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3.24±0.77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10(34.5)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16(55.2)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3(10.3)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2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418925"/>
              </p:ext>
            </p:extLst>
          </p:nvPr>
        </p:nvGraphicFramePr>
        <p:xfrm>
          <a:off x="179512" y="260648"/>
          <a:ext cx="8784975" cy="5974080"/>
        </p:xfrm>
        <a:graphic>
          <a:graphicData uri="http://schemas.openxmlformats.org/drawingml/2006/table">
            <a:tbl>
              <a:tblPr firstRow="1" firstCol="1" bandRow="1"/>
              <a:tblGrid>
                <a:gridCol w="1512168"/>
                <a:gridCol w="2015189"/>
                <a:gridCol w="937139"/>
                <a:gridCol w="1368152"/>
                <a:gridCol w="1512168"/>
                <a:gridCol w="1440159"/>
              </a:tblGrid>
              <a:tr h="78895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Category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Statements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(positive</a:t>
                      </a:r>
                      <a:r>
                        <a:rPr lang="th-TH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/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negative)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Score 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±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SD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No. of students strongly agreed</a:t>
                      </a:r>
                      <a:r>
                        <a:rPr lang="th-TH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</a:t>
                      </a:r>
                      <a:r>
                        <a:rPr lang="th-TH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agreed (%)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No. of students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being neutral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(%)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No. of students strongly disagreed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/disagreed (%)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972">
                <a:tc row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Preference 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for the flipped method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I gained less knowledge with the flipped method</a:t>
                      </a:r>
                      <a:endParaRPr lang="en-US" sz="1400" b="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(negative)</a:t>
                      </a:r>
                      <a:endParaRPr lang="en-US" sz="1400" b="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2.1±1.06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5(17.2)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3(10.3)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21(72.4)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51943">
                <a:tc vMerge="1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I preferred a flipped classroom over a lecture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method              (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positive)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2.9±1.24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9(31)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11(37.9)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9(31)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5194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If the topic were taught with usual lecture method and slide lectures given, I would gain more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knowledge        (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negative)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3.24±1.16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10(34.5)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12(41.4)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7(24.1)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38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447464"/>
              </p:ext>
            </p:extLst>
          </p:nvPr>
        </p:nvGraphicFramePr>
        <p:xfrm>
          <a:off x="35495" y="548680"/>
          <a:ext cx="8926184" cy="6003117"/>
        </p:xfrm>
        <a:graphic>
          <a:graphicData uri="http://schemas.openxmlformats.org/drawingml/2006/table">
            <a:tbl>
              <a:tblPr firstRow="1" firstCol="1" bandRow="1"/>
              <a:tblGrid>
                <a:gridCol w="1456738"/>
                <a:gridCol w="1855631"/>
                <a:gridCol w="1152128"/>
                <a:gridCol w="1434910"/>
                <a:gridCol w="1362050"/>
                <a:gridCol w="1664727"/>
              </a:tblGrid>
              <a:tr h="101414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Category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Statements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(positive</a:t>
                      </a:r>
                      <a:r>
                        <a:rPr lang="th-TH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/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negative)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score 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±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SD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No. of students strongly agreed</a:t>
                      </a:r>
                      <a:r>
                        <a:rPr lang="th-TH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</a:t>
                      </a:r>
                      <a:r>
                        <a:rPr lang="th-TH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agreed (%)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No. of students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being neutral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(%)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No. of students strongly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disagreed</a:t>
                      </a:r>
                      <a:r>
                        <a:rPr lang="en-US" sz="1400" b="0" baseline="0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/disagreed  (%)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9068">
                <a:tc rowSpan="2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Class activities 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Class activities were fun, made me active in class engagement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(positive)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3.52±1.07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16(55.2)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9(31)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4(13.8)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Class activities promoted students’ participation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(positive)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4.07±0.83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24(82.8)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3(10.3)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2(6.9)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19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The instructor role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The instructor made this flipped class boring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(negative)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2.28±1.20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7(24.1)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2(6.9)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20(69.0)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52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65771"/>
              </p:ext>
            </p:extLst>
          </p:nvPr>
        </p:nvGraphicFramePr>
        <p:xfrm>
          <a:off x="34818" y="116632"/>
          <a:ext cx="9109183" cy="6469708"/>
        </p:xfrm>
        <a:graphic>
          <a:graphicData uri="http://schemas.openxmlformats.org/drawingml/2006/table">
            <a:tbl>
              <a:tblPr firstRow="1" firstCol="1" bandRow="1"/>
              <a:tblGrid>
                <a:gridCol w="1368830"/>
                <a:gridCol w="2379559"/>
                <a:gridCol w="1028780"/>
                <a:gridCol w="1396201"/>
                <a:gridCol w="1322717"/>
                <a:gridCol w="1613096"/>
              </a:tblGrid>
              <a:tr h="128016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Category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Statements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(positive</a:t>
                      </a:r>
                      <a:r>
                        <a:rPr lang="th-TH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/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negative)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score 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±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SD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No. of students strongly agreed</a:t>
                      </a:r>
                      <a:r>
                        <a:rPr lang="th-TH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</a:t>
                      </a:r>
                      <a:r>
                        <a:rPr lang="th-TH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agreed (%)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No. of students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being neutral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(%)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No. of students strongly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disagreed</a:t>
                      </a:r>
                      <a:r>
                        <a:rPr lang="en-US" sz="1400" b="0" baseline="0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/disagreed  (%)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9068">
                <a:tc rowSpan="2"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Perception of gained knowledge, comprehension and its applicability 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At the end of the class, my knowledge and understanding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increased                     (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positive)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4.25±0.63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25(89.3)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3(10.7)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0(0)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I was uncertain the flipped teaching made me achieved the learning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objectives          (negative)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2.68±1.1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6(21.4)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9(32.1)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13(46.4)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18448" marR="1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197">
                <a:tc>
                  <a:txBody>
                    <a:bodyPr/>
                    <a:lstStyle/>
                    <a:p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At the end of the class, I am confident I would be able to provide basic dietary advices for diabetes patients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(positive)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4.39±0.62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 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26(93)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2(7)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Cordia New"/>
                        </a:rPr>
                        <a:t>0(0)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6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ผลการประเมิน</a:t>
            </a:r>
            <a:r>
              <a:rPr lang="en-US" sz="3600" dirty="0" smtClean="0"/>
              <a:t>: student satisf</a:t>
            </a:r>
            <a:r>
              <a:rPr lang="en-US" sz="3600" dirty="0"/>
              <a:t>a</a:t>
            </a:r>
            <a:r>
              <a:rPr lang="en-US" sz="3600" dirty="0" smtClean="0"/>
              <a:t>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961" y="836712"/>
            <a:ext cx="8892480" cy="5760640"/>
          </a:xfrm>
        </p:spPr>
        <p:txBody>
          <a:bodyPr>
            <a:noAutofit/>
          </a:bodyPr>
          <a:lstStyle/>
          <a:p>
            <a:pPr marL="0" lvl="1" indent="0" algn="ctr">
              <a:buNone/>
            </a:pPr>
            <a:r>
              <a:rPr lang="en-US" sz="2400" u="sng" dirty="0" smtClean="0"/>
              <a:t>Feedback </a:t>
            </a:r>
            <a:r>
              <a:rPr lang="th-TH" b="1" u="sng" dirty="0" smtClean="0"/>
              <a:t>บวก</a:t>
            </a:r>
          </a:p>
          <a:p>
            <a:pPr marL="0" lvl="1" indent="0" algn="ctr">
              <a:buNone/>
            </a:pPr>
            <a:r>
              <a:rPr lang="th-TH" sz="2400" dirty="0" smtClean="0"/>
              <a:t> </a:t>
            </a:r>
            <a:r>
              <a:rPr lang="th-TH" b="1" dirty="0" smtClean="0"/>
              <a:t>คะแนนสูงของ </a:t>
            </a:r>
            <a:r>
              <a:rPr lang="en-US" sz="2400" dirty="0" smtClean="0"/>
              <a:t>positive statements</a:t>
            </a:r>
            <a:endParaRPr lang="th-TH" sz="2400" b="1" i="1" dirty="0" smtClean="0"/>
          </a:p>
          <a:p>
            <a:pPr marL="0" lvl="1" indent="0">
              <a:buNone/>
            </a:pPr>
            <a:r>
              <a:rPr lang="en-US" sz="2400" dirty="0" smtClean="0"/>
              <a:t>  </a:t>
            </a:r>
            <a:r>
              <a:rPr lang="th-TH" sz="2400" dirty="0" smtClean="0"/>
              <a:t> </a:t>
            </a:r>
            <a:r>
              <a:rPr lang="en-US" sz="2400" dirty="0" smtClean="0"/>
              <a:t>4.39±0.62  </a:t>
            </a:r>
            <a:r>
              <a:rPr lang="th-TH" sz="2400" dirty="0" smtClean="0"/>
              <a:t>					</a:t>
            </a:r>
            <a:r>
              <a:rPr lang="th-TH" sz="2400" b="1" i="1" dirty="0" smtClean="0"/>
              <a:t>(</a:t>
            </a:r>
            <a:r>
              <a:rPr lang="th-TH" sz="2400" b="1" i="1" dirty="0"/>
              <a:t>ความรู้</a:t>
            </a:r>
            <a:r>
              <a:rPr lang="en-US" sz="2400" b="1" i="1" dirty="0"/>
              <a:t> </a:t>
            </a:r>
            <a:r>
              <a:rPr lang="th-TH" sz="2400" b="1" i="1" dirty="0"/>
              <a:t>ความเข้าใจที่ได้รับ)</a:t>
            </a:r>
          </a:p>
          <a:p>
            <a:pPr marL="0" lvl="1" indent="0">
              <a:buNone/>
            </a:pPr>
            <a:r>
              <a:rPr lang="th-TH" sz="2400" b="1" dirty="0" smtClean="0"/>
              <a:t>  ฉันมั่นใจว่าฉันสามารถให้คำแนะนำพื่นฐานเกี่ยวกับอาหารแก่ผู้ป่วยเบาหวาน </a:t>
            </a:r>
            <a:r>
              <a:rPr lang="th-TH" sz="2400" b="1" dirty="0"/>
              <a:t>เมื่อเสร็จสิ้นคลาส</a:t>
            </a:r>
            <a:endParaRPr lang="en-US" sz="2400" b="1" dirty="0"/>
          </a:p>
          <a:p>
            <a:pPr marL="0" lvl="1" indent="0">
              <a:buNone/>
            </a:pPr>
            <a:r>
              <a:rPr lang="en-US" sz="2400" dirty="0" smtClean="0"/>
              <a:t>  </a:t>
            </a:r>
            <a:r>
              <a:rPr lang="th-TH" sz="2400" dirty="0" smtClean="0"/>
              <a:t> </a:t>
            </a:r>
            <a:r>
              <a:rPr lang="en-US" sz="2400" dirty="0" smtClean="0"/>
              <a:t>4.25±0.63</a:t>
            </a:r>
            <a:r>
              <a:rPr lang="th-TH" sz="2400" dirty="0" smtClean="0"/>
              <a:t>  					</a:t>
            </a:r>
            <a:r>
              <a:rPr lang="th-TH" sz="2400" b="1" i="1" dirty="0" smtClean="0"/>
              <a:t>(</a:t>
            </a:r>
            <a:r>
              <a:rPr lang="th-TH" sz="2400" b="1" i="1" dirty="0"/>
              <a:t>ความรู้</a:t>
            </a:r>
            <a:r>
              <a:rPr lang="en-US" sz="2400" b="1" i="1" dirty="0"/>
              <a:t> </a:t>
            </a:r>
            <a:r>
              <a:rPr lang="th-TH" sz="2400" b="1" i="1" dirty="0"/>
              <a:t>ความเข้าใจที่ได้รับ)</a:t>
            </a:r>
          </a:p>
          <a:p>
            <a:pPr marL="0" lvl="1" indent="0">
              <a:buNone/>
            </a:pPr>
            <a:r>
              <a:rPr lang="th-TH" sz="2400" dirty="0" smtClean="0"/>
              <a:t>   </a:t>
            </a:r>
            <a:r>
              <a:rPr lang="th-TH" sz="2400" b="1" dirty="0" smtClean="0"/>
              <a:t>ฉันมีความรู้ความเข้าใจเพิ่มขึ้นเมื่อเสร็จสิ้นคลาส</a:t>
            </a:r>
            <a:endParaRPr lang="en-US" sz="2400" b="1" dirty="0" smtClean="0"/>
          </a:p>
          <a:p>
            <a:pPr marL="0" lvl="1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</a:t>
            </a:r>
            <a:r>
              <a:rPr lang="en-US" sz="2400" dirty="0" smtClean="0"/>
              <a:t>4.07 ±0.83</a:t>
            </a:r>
            <a:r>
              <a:rPr lang="th-TH" sz="2400" dirty="0" smtClean="0"/>
              <a:t>  					</a:t>
            </a:r>
            <a:r>
              <a:rPr lang="th-TH" sz="2400" b="1" i="1" dirty="0" smtClean="0"/>
              <a:t>(กิจกรรมในชั้นเรียน)</a:t>
            </a:r>
            <a:endParaRPr lang="en-US" sz="2400" b="1" i="1" dirty="0" smtClean="0"/>
          </a:p>
          <a:p>
            <a:pPr marL="0" lvl="1" indent="0">
              <a:buNone/>
            </a:pPr>
            <a:r>
              <a:rPr lang="en-US" sz="2400" b="1" dirty="0" smtClean="0"/>
              <a:t>  </a:t>
            </a:r>
            <a:r>
              <a:rPr lang="th-TH" sz="2400" b="1" dirty="0" smtClean="0"/>
              <a:t>กิจกรรมในชั้นเรียนส่งเสริมการมีส่วนร่วมของผู้เรียน </a:t>
            </a:r>
          </a:p>
          <a:p>
            <a:pPr marL="0" lvl="1" indent="0" algn="ctr">
              <a:buNone/>
            </a:pPr>
            <a:r>
              <a:rPr lang="th-TH" b="1" dirty="0" smtClean="0"/>
              <a:t>คะแนนต่ำของ</a:t>
            </a:r>
            <a:r>
              <a:rPr lang="en-US" b="1" dirty="0" smtClean="0"/>
              <a:t> </a:t>
            </a:r>
            <a:r>
              <a:rPr lang="en-US" sz="2400" dirty="0" smtClean="0"/>
              <a:t>negative statements</a:t>
            </a:r>
            <a:endParaRPr lang="en-US" sz="2400" b="1" i="1" dirty="0" smtClean="0"/>
          </a:p>
          <a:p>
            <a:pPr marL="0" lvl="1" indent="0">
              <a:buNone/>
            </a:pPr>
            <a:r>
              <a:rPr lang="en-US" sz="2400" dirty="0" smtClean="0"/>
              <a:t> 1.59±1.0 </a:t>
            </a:r>
            <a:r>
              <a:rPr lang="th-TH" sz="2400" dirty="0" smtClean="0"/>
              <a:t> </a:t>
            </a:r>
            <a:r>
              <a:rPr lang="en-US" sz="2400" dirty="0" smtClean="0"/>
              <a:t> </a:t>
            </a:r>
            <a:r>
              <a:rPr lang="th-TH" sz="2400" b="1" dirty="0" smtClean="0"/>
              <a:t>คลิปวิดิโอและเอกสารอ่าน ไม่สอดคล้องกับหัวข้อ    </a:t>
            </a:r>
            <a:r>
              <a:rPr lang="th-TH" sz="2400" b="1" i="1" dirty="0" smtClean="0"/>
              <a:t>(</a:t>
            </a:r>
            <a:r>
              <a:rPr lang="th-TH" sz="2400" b="1" i="1" dirty="0"/>
              <a:t>สื่อการเรียนรู้</a:t>
            </a:r>
            <a:r>
              <a:rPr lang="en-US" sz="2400" i="1" dirty="0"/>
              <a:t>) </a:t>
            </a:r>
            <a:endParaRPr lang="th-TH" sz="2400" b="1" dirty="0" smtClean="0"/>
          </a:p>
          <a:p>
            <a:pPr marL="0" lvl="1" indent="0">
              <a:buNone/>
            </a:pPr>
            <a:r>
              <a:rPr lang="th-TH" sz="2400" b="1" dirty="0"/>
              <a:t> </a:t>
            </a:r>
            <a:r>
              <a:rPr lang="en-US" sz="2400" dirty="0" smtClean="0"/>
              <a:t>2.1±1.06</a:t>
            </a:r>
            <a:r>
              <a:rPr lang="en-US" sz="2400" b="1" dirty="0" smtClean="0"/>
              <a:t>   </a:t>
            </a:r>
            <a:r>
              <a:rPr lang="th-TH" sz="2400" b="1" dirty="0" smtClean="0"/>
              <a:t>ฉันได้ความรู้น้อยจากฟลิปคลาส 		        </a:t>
            </a:r>
            <a:r>
              <a:rPr lang="th-TH" sz="2400" b="1" i="1" dirty="0" smtClean="0"/>
              <a:t>(ความชอบต่อฟลิปคลาส)</a:t>
            </a:r>
          </a:p>
          <a:p>
            <a:pPr marL="0" lvl="1" indent="0">
              <a:buNone/>
            </a:pPr>
            <a:r>
              <a:rPr lang="en-US" sz="2400" dirty="0"/>
              <a:t>2.28 ±1.20  </a:t>
            </a:r>
            <a:r>
              <a:rPr lang="th-TH" sz="2400" b="1" dirty="0" smtClean="0"/>
              <a:t>ผู้สอน</a:t>
            </a:r>
            <a:r>
              <a:rPr lang="th-TH" sz="2400" b="1" dirty="0"/>
              <a:t>ทำ</a:t>
            </a:r>
            <a:r>
              <a:rPr lang="th-TH" sz="2400" b="1" dirty="0" err="1"/>
              <a:t>ให้ฟลิป</a:t>
            </a:r>
            <a:r>
              <a:rPr lang="th-TH" sz="2400" b="1" dirty="0"/>
              <a:t>คลาสนี้น่าเบื่อ		</a:t>
            </a:r>
            <a:r>
              <a:rPr lang="th-TH" sz="2400" b="1" i="1" dirty="0"/>
              <a:t>          (บทบาทผู้สอน)</a:t>
            </a:r>
          </a:p>
          <a:p>
            <a:pPr marL="0" lvl="1" indent="0">
              <a:buNone/>
            </a:pPr>
            <a:endParaRPr lang="en-US" sz="2400" b="1" i="1" dirty="0" smtClean="0"/>
          </a:p>
          <a:p>
            <a:pPr marL="0" lvl="1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027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2114"/>
          </a:xfrm>
        </p:spPr>
        <p:txBody>
          <a:bodyPr/>
          <a:lstStyle/>
          <a:p>
            <a:r>
              <a:rPr lang="th-TH" b="1" dirty="0" smtClean="0"/>
              <a:t>ผลการประเมิน</a:t>
            </a:r>
            <a:r>
              <a:rPr lang="en-US" sz="3600" dirty="0" smtClean="0"/>
              <a:t>: student satisf</a:t>
            </a:r>
            <a:r>
              <a:rPr lang="en-US" sz="3600" dirty="0"/>
              <a:t>a</a:t>
            </a:r>
            <a:r>
              <a:rPr lang="en-US" sz="3600" dirty="0" smtClean="0"/>
              <a:t>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29530" cy="4896544"/>
          </a:xfrm>
        </p:spPr>
        <p:txBody>
          <a:bodyPr/>
          <a:lstStyle/>
          <a:p>
            <a:pPr marL="0" lvl="1" indent="0" algn="ctr">
              <a:buNone/>
            </a:pPr>
            <a:r>
              <a:rPr lang="en-US" sz="2400" u="sng" dirty="0" smtClean="0"/>
              <a:t>Feedback </a:t>
            </a:r>
            <a:r>
              <a:rPr lang="th-TH" sz="2400" u="sng" dirty="0" smtClean="0"/>
              <a:t> </a:t>
            </a:r>
            <a:r>
              <a:rPr lang="th-TH" b="1" u="sng" dirty="0" smtClean="0"/>
              <a:t>กลาง ๆ  ถึงเป็นลบ</a:t>
            </a:r>
          </a:p>
          <a:p>
            <a:pPr marL="0" lvl="1" indent="0" algn="ctr">
              <a:buNone/>
            </a:pPr>
            <a:endParaRPr lang="th-TH" b="1" u="sng" dirty="0" smtClean="0"/>
          </a:p>
          <a:p>
            <a:pPr marL="0" lvl="1" indent="0">
              <a:buNone/>
            </a:pPr>
            <a:r>
              <a:rPr lang="en-US" sz="2400" dirty="0" smtClean="0"/>
              <a:t> </a:t>
            </a:r>
            <a:r>
              <a:rPr lang="th-TH" sz="2400" dirty="0" smtClean="0"/>
              <a:t> </a:t>
            </a:r>
            <a:r>
              <a:rPr lang="en-US" sz="2400" dirty="0" smtClean="0"/>
              <a:t>2.9 ± 1.24  </a:t>
            </a:r>
            <a:r>
              <a:rPr lang="th-TH" sz="2400" dirty="0" smtClean="0"/>
              <a:t>  </a:t>
            </a:r>
            <a:r>
              <a:rPr lang="th-TH" sz="2400" b="1" dirty="0" smtClean="0"/>
              <a:t>ฉันชอบฟลิปคลาสมากกว่าคลาสบรรยาย  	        (</a:t>
            </a:r>
            <a:r>
              <a:rPr lang="th-TH" sz="2400" b="1" i="1" dirty="0" smtClean="0"/>
              <a:t>ความชอบ</a:t>
            </a:r>
            <a:r>
              <a:rPr lang="th-TH" sz="2400" b="1" i="1" dirty="0"/>
              <a:t>ต่อฟลิปคลาส</a:t>
            </a:r>
            <a:r>
              <a:rPr lang="th-TH" sz="2400" b="1" i="1" dirty="0" smtClean="0"/>
              <a:t>)</a:t>
            </a:r>
          </a:p>
          <a:p>
            <a:pPr marL="0" lvl="1" indent="0">
              <a:buNone/>
            </a:pPr>
            <a:endParaRPr lang="en-US" sz="2400" b="1" i="1" dirty="0"/>
          </a:p>
          <a:p>
            <a:pPr marL="0" lvl="1" indent="0">
              <a:buNone/>
            </a:pPr>
            <a:r>
              <a:rPr lang="en-US" sz="2400" dirty="0" smtClean="0"/>
              <a:t>3.24 ± 1.16 </a:t>
            </a:r>
            <a:r>
              <a:rPr lang="th-TH" sz="2400" dirty="0" smtClean="0"/>
              <a:t> </a:t>
            </a:r>
            <a:r>
              <a:rPr lang="th-TH" sz="2400" b="1" dirty="0" smtClean="0"/>
              <a:t>ถ้าหัวข้อนี้สอนด้วยวิธีบรรยาย และให้เอกสารสไลด์เลคเชอร์  ฉันจะได้ความรู้</a:t>
            </a:r>
          </a:p>
          <a:p>
            <a:pPr marL="0" lvl="1" indent="0">
              <a:buNone/>
            </a:pPr>
            <a:r>
              <a:rPr lang="th-TH" sz="2400" b="1" dirty="0"/>
              <a:t>	 </a:t>
            </a:r>
            <a:r>
              <a:rPr lang="th-TH" sz="2400" b="1" dirty="0" smtClean="0"/>
              <a:t>          มากกว่านี้  </a:t>
            </a:r>
            <a:r>
              <a:rPr lang="en-US" sz="2400" b="1" dirty="0" smtClean="0"/>
              <a:t>(1 </a:t>
            </a:r>
            <a:r>
              <a:rPr lang="th-TH" sz="2400" b="1" dirty="0" smtClean="0"/>
              <a:t>ใน</a:t>
            </a:r>
            <a:r>
              <a:rPr lang="en-US" sz="2400" b="1" dirty="0" smtClean="0"/>
              <a:t> 3 </a:t>
            </a:r>
            <a:r>
              <a:rPr lang="th-TH" sz="2400" b="1" dirty="0" smtClean="0"/>
              <a:t>ของผู้เรียน เห็นด้วย/ เห็นด้วยมาก)   </a:t>
            </a:r>
          </a:p>
          <a:p>
            <a:pPr marL="0" lvl="1" indent="0">
              <a:buNone/>
            </a:pPr>
            <a:r>
              <a:rPr lang="th-TH" sz="2400" b="1" dirty="0"/>
              <a:t>	</a:t>
            </a:r>
            <a:r>
              <a:rPr lang="th-TH" sz="2400" b="1" dirty="0" smtClean="0"/>
              <a:t>					        (</a:t>
            </a:r>
            <a:r>
              <a:rPr lang="th-TH" sz="2400" b="1" i="1" dirty="0"/>
              <a:t>ความชอบต่อฟลิปคลาส)</a:t>
            </a:r>
            <a:endParaRPr lang="en-US" sz="2400" b="1" i="1" dirty="0"/>
          </a:p>
          <a:p>
            <a:pPr marL="0" lvl="1" indent="0">
              <a:buNone/>
            </a:pPr>
            <a:endParaRPr lang="th-TH" sz="2400" b="1" dirty="0" smtClean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1520" y="3073882"/>
            <a:ext cx="8640960" cy="10031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188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Free comments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4669979"/>
          </a:xfrm>
        </p:spPr>
        <p:txBody>
          <a:bodyPr/>
          <a:lstStyle/>
          <a:p>
            <a:r>
              <a:rPr lang="en-US" dirty="0" smtClean="0"/>
              <a:t>Students: </a:t>
            </a:r>
            <a:r>
              <a:rPr lang="th-TH" b="1" dirty="0" smtClean="0"/>
              <a:t>ไม่ชอบบรรยากาศ ที่เหมือนการแข่งกันตอบ อยากตอบแต่ยกมือไม่ทัน ไม่ใช่ไม่รู้คำตอบ </a:t>
            </a:r>
            <a:r>
              <a:rPr lang="th-TH" b="1" dirty="0"/>
              <a:t>และไม่เห็นด้วยกับการให้คะแนนจากการ</a:t>
            </a:r>
            <a:r>
              <a:rPr lang="th-TH" b="1" dirty="0" smtClean="0"/>
              <a:t>ตอบ </a:t>
            </a:r>
            <a:r>
              <a:rPr lang="en-US" b="1" dirty="0" smtClean="0"/>
              <a:t>   (N = 10) </a:t>
            </a:r>
          </a:p>
          <a:p>
            <a:r>
              <a:rPr lang="en-US" b="1" dirty="0" smtClean="0"/>
              <a:t>Peer observers (N = 2)</a:t>
            </a:r>
          </a:p>
          <a:p>
            <a:pPr lvl="1"/>
            <a:r>
              <a:rPr lang="en-US" b="1" dirty="0" smtClean="0"/>
              <a:t>Witnessed highly active participation in class  </a:t>
            </a:r>
          </a:p>
          <a:p>
            <a:pPr lvl="1"/>
            <a:r>
              <a:rPr lang="th-TH" b="1" dirty="0" err="1" smtClean="0"/>
              <a:t>นศ</a:t>
            </a:r>
            <a:r>
              <a:rPr lang="th-TH" b="1" dirty="0" smtClean="0"/>
              <a:t>.ที่มีคำถาม น่าจะ</a:t>
            </a:r>
            <a:r>
              <a:rPr lang="th-TH" b="1" dirty="0" err="1" smtClean="0"/>
              <a:t>เป็นน</a:t>
            </a:r>
            <a:r>
              <a:rPr lang="th-TH" b="1" dirty="0" smtClean="0"/>
              <a:t>ศ.ที่ได้ศึกษาสื่อเรียนรู้ที่ให้ไป</a:t>
            </a:r>
          </a:p>
          <a:p>
            <a:pPr lvl="1"/>
            <a:r>
              <a:rPr lang="th-TH" b="1" dirty="0" smtClean="0"/>
              <a:t>ควรลดจำนวนคลิป และเพิ่ม </a:t>
            </a:r>
            <a:r>
              <a:rPr lang="en-US" b="1" dirty="0" smtClean="0"/>
              <a:t>mini-lecture </a:t>
            </a:r>
            <a:r>
              <a:rPr lang="th-TH" b="1" dirty="0" smtClean="0"/>
              <a:t>ในชั้นเรียน</a:t>
            </a:r>
          </a:p>
          <a:p>
            <a:pPr lvl="1"/>
            <a:r>
              <a:rPr lang="th-TH" b="1" dirty="0" smtClean="0"/>
              <a:t>ควรหามาตรการ </a:t>
            </a:r>
            <a:r>
              <a:rPr lang="th-TH" b="1" dirty="0" err="1" smtClean="0"/>
              <a:t>นศ</a:t>
            </a:r>
            <a:r>
              <a:rPr lang="th-TH" b="1" dirty="0" smtClean="0"/>
              <a:t>. </a:t>
            </a:r>
            <a:r>
              <a:rPr lang="th-TH" b="1" dirty="0"/>
              <a:t>มี</a:t>
            </a:r>
            <a:r>
              <a:rPr lang="th-TH" b="1" dirty="0" smtClean="0"/>
              <a:t>ส่วนร่วมอย่างทั่วถึง</a:t>
            </a:r>
          </a:p>
          <a:p>
            <a:pPr lvl="1"/>
            <a:endParaRPr lang="th-TH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57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สรุปและความคิดเห็น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Student performance + learning experience</a:t>
            </a:r>
            <a:endParaRPr lang="th-TH" dirty="0" smtClean="0"/>
          </a:p>
          <a:p>
            <a:r>
              <a:rPr lang="th-TH" b="1" dirty="0"/>
              <a:t>ไม่อาจบอกได้</a:t>
            </a:r>
            <a:r>
              <a:rPr lang="th-TH" b="1" dirty="0" err="1"/>
              <a:t>ว่าฟลิป</a:t>
            </a:r>
            <a:r>
              <a:rPr lang="th-TH" b="1" dirty="0"/>
              <a:t>คลาสทำให้คะแนนดีขึ้น </a:t>
            </a:r>
          </a:p>
          <a:p>
            <a:r>
              <a:rPr lang="th-TH" b="1" dirty="0" err="1" smtClean="0"/>
              <a:t>นศ</a:t>
            </a:r>
            <a:r>
              <a:rPr lang="en-US" b="1" dirty="0" smtClean="0"/>
              <a:t>.</a:t>
            </a:r>
            <a:r>
              <a:rPr lang="th-TH" b="1" dirty="0" smtClean="0"/>
              <a:t> ตระหนักถึงความรู้ที่มีมากขึ้นและมั่นใจในการนำไปใช้</a:t>
            </a:r>
          </a:p>
          <a:p>
            <a:r>
              <a:rPr lang="th-TH" b="1" dirty="0"/>
              <a:t>กิจกรรมในชั้น มีส่วนสำคัญต่อการเรียนรู้</a:t>
            </a:r>
            <a:r>
              <a:rPr lang="th-TH" b="1" dirty="0" err="1"/>
              <a:t>ของน</a:t>
            </a:r>
            <a:r>
              <a:rPr lang="th-TH" b="1" dirty="0"/>
              <a:t>ศ. </a:t>
            </a:r>
            <a:endParaRPr lang="th-TH" b="1" dirty="0" smtClean="0"/>
          </a:p>
          <a:p>
            <a:r>
              <a:rPr lang="th-TH" b="1" dirty="0" smtClean="0"/>
              <a:t>ความชอบ</a:t>
            </a:r>
            <a:r>
              <a:rPr lang="th-TH" b="1" dirty="0" err="1" smtClean="0"/>
              <a:t>ต่อฟลิป</a:t>
            </a:r>
            <a:r>
              <a:rPr lang="th-TH" b="1" dirty="0" smtClean="0"/>
              <a:t>คลาสค่อนข้างกลาง ๆ </a:t>
            </a:r>
          </a:p>
          <a:p>
            <a:r>
              <a:rPr lang="en-US" b="1" dirty="0" smtClean="0"/>
              <a:t>Pitfall </a:t>
            </a:r>
            <a:r>
              <a:rPr lang="th-TH" b="1" dirty="0" smtClean="0"/>
              <a:t>หลัก อยู่ที่ผู้สอนที่ไม่สามารถทำให้บรรยากาศการมีส่วนร่วมเป็นไปอย่างทั่วถึง 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868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Flipping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36" y="1484784"/>
            <a:ext cx="8971763" cy="5112568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/>
              <a:t>ผู้เรียนศึกษาเนื้อหา มาก่อนเข้าชั้นเรียน (</a:t>
            </a:r>
            <a:r>
              <a:rPr lang="en-US" dirty="0" smtClean="0"/>
              <a:t>self –directed learning) </a:t>
            </a:r>
            <a:r>
              <a:rPr lang="th-TH" dirty="0" smtClean="0"/>
              <a:t>โดยที่เนื้อหาอาจอยู่ในรูปของเลคเชอร์วีดิโอ  บทความให้อ่าน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(First exposure learning)</a:t>
            </a:r>
            <a:endParaRPr lang="th-TH" dirty="0" smtClean="0"/>
          </a:p>
          <a:p>
            <a:r>
              <a:rPr lang="th-TH" dirty="0" smtClean="0"/>
              <a:t>ในวันที่เข้าชั้นเรียน ผู้สอนใช้เวลากับกิจกรรมในการให้ผู้เรียนได้นำความรู้ที่ศึกษามาก่อนหน้ามาใช้ ซึ่งอาจเป็นในรูปของอภิปรายกรณีศึกษา </a:t>
            </a:r>
            <a:r>
              <a:rPr lang="en-US" dirty="0" smtClean="0"/>
              <a:t> </a:t>
            </a:r>
            <a:r>
              <a:rPr lang="th-TH" dirty="0" smtClean="0"/>
              <a:t>การแก้ปัญหาโดยใช้กรณีศึกษา   การให้ </a:t>
            </a:r>
            <a:r>
              <a:rPr lang="en-US" dirty="0" smtClean="0"/>
              <a:t>debates,…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(Process part of learning; applying, evaluating, problem solving,……)</a:t>
            </a:r>
          </a:p>
          <a:p>
            <a:endParaRPr lang="en-US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th-TH" sz="2400" b="1" dirty="0" smtClean="0"/>
              <a:t>แปลและดัดแปลงจาก </a:t>
            </a:r>
            <a:r>
              <a:rPr lang="en-US" sz="2200" dirty="0" smtClean="0"/>
              <a:t>: </a:t>
            </a:r>
            <a:r>
              <a:rPr lang="en-US" sz="2000" dirty="0" err="1" smtClean="0"/>
              <a:t>Brame</a:t>
            </a:r>
            <a:r>
              <a:rPr lang="en-US" sz="2000" dirty="0" smtClean="0"/>
              <a:t> CJ. Flipping the classroom. </a:t>
            </a:r>
            <a:r>
              <a:rPr lang="en-US" sz="2000" dirty="0" smtClean="0">
                <a:hlinkClick r:id="rId2"/>
              </a:rPr>
              <a:t>www.flippedlearning.org/research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r>
              <a:rPr lang="en-US" sz="2000" dirty="0" smtClean="0"/>
              <a:t>25 Sept 2015.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271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8924935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5725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eft Bracket 1"/>
          <p:cNvSpPr/>
          <p:nvPr/>
        </p:nvSpPr>
        <p:spPr>
          <a:xfrm>
            <a:off x="1835696" y="4365104"/>
            <a:ext cx="216024" cy="1512168"/>
          </a:xfrm>
          <a:prstGeom prst="lef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 Bracket 2"/>
          <p:cNvSpPr/>
          <p:nvPr/>
        </p:nvSpPr>
        <p:spPr>
          <a:xfrm>
            <a:off x="2267744" y="1700808"/>
            <a:ext cx="360040" cy="2808312"/>
          </a:xfrm>
          <a:prstGeom prst="lef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5536" y="479715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Pre-class self study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3987" y="3573015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In-class learning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4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th-TH" sz="3600" b="1" dirty="0" smtClean="0"/>
              <a:t>ความเป็นมาของการเกิด </a:t>
            </a:r>
            <a:r>
              <a:rPr lang="en-US" sz="3600" b="1" dirty="0" smtClean="0"/>
              <a:t>Flipped classroom </a:t>
            </a:r>
            <a:r>
              <a:rPr lang="th-TH" sz="3600" b="1" dirty="0" smtClean="0"/>
              <a:t>ในรายวิชาของหลักสูตรเภสัชศาสตร์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คณาจารย์สาขาวิชาการบริบาลทางเภสัชกรรมเข้า</a:t>
            </a:r>
            <a:r>
              <a:rPr lang="th-TH" sz="2800" b="1" dirty="0">
                <a:solidFill>
                  <a:srgbClr val="000000"/>
                </a:solidFill>
                <a:latin typeface="TH Sarabun New"/>
                <a:cs typeface="TH Sarabun New"/>
              </a:rPr>
              <a:t>ร่วมการประชุมเชิงปฏิบัติการ </a:t>
            </a:r>
            <a:r>
              <a:rPr lang="en-US" sz="2800" b="1" dirty="0">
                <a:solidFill>
                  <a:srgbClr val="000000"/>
                </a:solidFill>
                <a:latin typeface="TH Sarabun New"/>
                <a:cs typeface="TH Sarabun New"/>
              </a:rPr>
              <a:t>active learning </a:t>
            </a:r>
            <a:endParaRPr lang="th-TH" sz="2800" b="1" dirty="0" smtClean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r>
              <a:rPr lang="th-TH" sz="2800" b="1" dirty="0">
                <a:solidFill>
                  <a:srgbClr val="000000"/>
                </a:solidFill>
                <a:latin typeface="TH Sarabun New"/>
                <a:cs typeface="TH Sarabun New"/>
              </a:rPr>
              <a:t>สาขาวิชาเห็นพ้องให้ทดลองริเริ่มการเรียนการสอนแบบ </a:t>
            </a:r>
            <a:r>
              <a:rPr lang="en-US" sz="2800" b="1" dirty="0">
                <a:solidFill>
                  <a:srgbClr val="000000"/>
                </a:solidFill>
                <a:latin typeface="TH Sarabun New"/>
                <a:cs typeface="TH Sarabun New"/>
              </a:rPr>
              <a:t>flipped classroom </a:t>
            </a:r>
            <a:endParaRPr lang="en-US" sz="2800" dirty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 marL="0" indent="0">
              <a:buNone/>
            </a:pPr>
            <a:r>
              <a:rPr lang="th-TH" sz="2800" dirty="0">
                <a:solidFill>
                  <a:srgbClr val="000000"/>
                </a:solidFill>
                <a:latin typeface="TH Sarabun New"/>
                <a:cs typeface="TH Sarabun New"/>
              </a:rPr>
              <a:t>	</a:t>
            </a:r>
            <a:r>
              <a:rPr lang="th-TH" sz="2800" b="1" i="1" dirty="0" smtClean="0">
                <a:solidFill>
                  <a:srgbClr val="000000"/>
                </a:solidFill>
                <a:latin typeface="TH Sarabun New"/>
                <a:cs typeface="TH Sarabun New"/>
              </a:rPr>
              <a:t>วิชาหลักโภชนศาสตร์เบื้องต้น หัวข้อความผิดปกติของคาร์โบไฮเดรตเมแทบอลิสมเน้นเบาหวาน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800" b="1" i="1" dirty="0" smtClean="0">
                <a:solidFill>
                  <a:srgbClr val="000000"/>
                </a:solidFill>
                <a:latin typeface="TH Sarabun New"/>
                <a:cs typeface="TH Sarabun New"/>
              </a:rPr>
              <a:t>	เป็นวิชาบังคับสำหรับนศภ. ปี </a:t>
            </a:r>
            <a:r>
              <a:rPr lang="en-US" sz="2800" b="1" i="1" dirty="0" smtClean="0">
                <a:solidFill>
                  <a:srgbClr val="000000"/>
                </a:solidFill>
                <a:latin typeface="TH Sarabun New"/>
                <a:cs typeface="TH Sarabun New"/>
              </a:rPr>
              <a:t>2 </a:t>
            </a:r>
            <a:endParaRPr lang="th-TH" sz="2800" i="1" dirty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r>
              <a:rPr lang="th-TH" sz="2800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ผู้รับผิดชอบรายวิชา ระบุ</a:t>
            </a:r>
            <a:r>
              <a:rPr lang="th-TH" sz="2800" b="1" dirty="0">
                <a:solidFill>
                  <a:srgbClr val="000000"/>
                </a:solidFill>
                <a:latin typeface="TH Sarabun New"/>
                <a:cs typeface="TH Sarabun New"/>
              </a:rPr>
              <a:t>วิธีการเรียนการสอนของหัวข้อในมคอ. 3 </a:t>
            </a:r>
            <a:endParaRPr lang="th-TH" sz="2800" dirty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43000"/>
          </a:xfrm>
        </p:spPr>
        <p:txBody>
          <a:bodyPr>
            <a:noAutofit/>
          </a:bodyPr>
          <a:lstStyle/>
          <a:p>
            <a:r>
              <a:rPr lang="th-TH" sz="3600" b="1" dirty="0" smtClean="0"/>
              <a:t>ความเป็นมาของการเกิด </a:t>
            </a:r>
            <a:r>
              <a:rPr lang="en-US" sz="3600" b="1" dirty="0" smtClean="0"/>
              <a:t>Flipped classroom </a:t>
            </a:r>
            <a:r>
              <a:rPr lang="th-TH" sz="3600" b="1" dirty="0" smtClean="0"/>
              <a:t>ในรายวิชาของหลักสูตรเภสัชศาสตร์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133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h-TH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ผู้สอน - เตรียม</a:t>
            </a:r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แผนการสอน </a:t>
            </a:r>
            <a:r>
              <a:rPr lang="th-TH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 (ตย. </a:t>
            </a:r>
            <a:r>
              <a:rPr lang="en-US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template) </a:t>
            </a:r>
            <a:endParaRPr lang="th-TH" b="1" dirty="0" smtClean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        - </a:t>
            </a:r>
            <a:r>
              <a:rPr lang="th-TH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จัดทำ/ </a:t>
            </a:r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คัดสรร สื่อการเรียนรู้สาหรับ </a:t>
            </a:r>
            <a:r>
              <a:rPr lang="en-US" b="1" dirty="0">
                <a:solidFill>
                  <a:srgbClr val="000000"/>
                </a:solidFill>
                <a:latin typeface="TH Sarabun New"/>
                <a:cs typeface="TH Sarabun New"/>
              </a:rPr>
              <a:t>self-directed learning </a:t>
            </a:r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ก่อนเช้าชั้นเรียน</a:t>
            </a:r>
            <a:r>
              <a:rPr lang="th-TH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และสำหรับใช้ดำเนิน</a:t>
            </a:r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กิจกรรมในชั้นเรียน (</a:t>
            </a:r>
            <a:r>
              <a:rPr lang="en-US" b="1" dirty="0">
                <a:solidFill>
                  <a:srgbClr val="000000"/>
                </a:solidFill>
                <a:latin typeface="TH Sarabun New"/>
                <a:cs typeface="TH Sarabun New"/>
              </a:rPr>
              <a:t>in-class activities</a:t>
            </a:r>
            <a:r>
              <a:rPr lang="en-US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)</a:t>
            </a:r>
            <a:endParaRPr lang="th-TH" b="1" dirty="0" smtClean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TH Sarabun New"/>
                <a:cs typeface="TH Sarabun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    </a:t>
            </a:r>
            <a:r>
              <a:rPr lang="en-US" b="1" i="1" dirty="0" smtClean="0">
                <a:solidFill>
                  <a:srgbClr val="000000"/>
                </a:solidFill>
                <a:latin typeface="TH Sarabun New"/>
                <a:cs typeface="TH Sarabun New"/>
              </a:rPr>
              <a:t>Pearl </a:t>
            </a:r>
            <a:r>
              <a:rPr lang="en-US" b="1" i="1" dirty="0">
                <a:solidFill>
                  <a:srgbClr val="000000"/>
                </a:solidFill>
                <a:latin typeface="TH Sarabun New"/>
                <a:cs typeface="TH Sarabun New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H Sarabun New"/>
                <a:cs typeface="TH Sarabun New"/>
              </a:rPr>
              <a:t>: </a:t>
            </a:r>
            <a:r>
              <a:rPr lang="th-TH" b="1" i="1" dirty="0">
                <a:solidFill>
                  <a:srgbClr val="000000"/>
                </a:solidFill>
                <a:latin typeface="TH Sarabun New"/>
                <a:cs typeface="TH Sarabun New"/>
              </a:rPr>
              <a:t>สื่อการเรียนรู้ควรหลากหลายเพื่อรองรับรูปแบบการเรียนรู้ของผู้เรียนที่แตกต่าง </a:t>
            </a:r>
            <a:endParaRPr lang="th-TH" dirty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 marL="0" indent="0">
              <a:buNone/>
            </a:pPr>
            <a:r>
              <a:rPr lang="en-US" b="1" i="1" dirty="0">
                <a:solidFill>
                  <a:srgbClr val="000000"/>
                </a:solidFill>
                <a:latin typeface="TH Sarabun New"/>
                <a:cs typeface="TH Sarabun New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TH Sarabun New"/>
                <a:cs typeface="TH Sarabun New"/>
              </a:rPr>
              <a:t>    Pearl </a:t>
            </a:r>
            <a:r>
              <a:rPr lang="en-US" b="1" i="1" dirty="0">
                <a:solidFill>
                  <a:srgbClr val="000000"/>
                </a:solidFill>
                <a:latin typeface="TH Sarabun New"/>
                <a:cs typeface="TH Sarabun New"/>
              </a:rPr>
              <a:t>2: </a:t>
            </a:r>
            <a:r>
              <a:rPr lang="th-TH" b="1" i="1" dirty="0">
                <a:solidFill>
                  <a:srgbClr val="000000"/>
                </a:solidFill>
                <a:latin typeface="TH Sarabun New"/>
                <a:cs typeface="TH Sarabun New"/>
              </a:rPr>
              <a:t>สื่อการเรียนรู้ต้องมีเนื้อหาที่สอดคล้องกับวัตถุประสงค์ที่ระบุในแผนการสอน </a:t>
            </a:r>
            <a:endParaRPr lang="th-TH" dirty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0000"/>
                </a:solidFill>
                <a:latin typeface="TH Sarabun New"/>
                <a:cs typeface="TH Sarabun New"/>
              </a:rPr>
              <a:t>     Pearl </a:t>
            </a:r>
            <a:r>
              <a:rPr lang="en-US" b="1" i="1" dirty="0">
                <a:solidFill>
                  <a:srgbClr val="000000"/>
                </a:solidFill>
                <a:latin typeface="TH Sarabun New"/>
                <a:cs typeface="TH Sarabun New"/>
              </a:rPr>
              <a:t>3: </a:t>
            </a:r>
            <a:r>
              <a:rPr lang="th-TH" b="1" i="1" dirty="0">
                <a:solidFill>
                  <a:srgbClr val="000000"/>
                </a:solidFill>
                <a:latin typeface="TH Sarabun New"/>
                <a:cs typeface="TH Sarabun New"/>
              </a:rPr>
              <a:t>เวลาที่ใช้ในการศึกษาสื่อนอกชั้นเรียนมีความเหมาะสม </a:t>
            </a:r>
            <a:endParaRPr lang="th-TH" dirty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0000"/>
                </a:solidFill>
                <a:latin typeface="TH Sarabun New"/>
                <a:cs typeface="TH Sarabun New"/>
              </a:rPr>
              <a:t>     Pearl </a:t>
            </a:r>
            <a:r>
              <a:rPr lang="en-US" b="1" i="1" dirty="0">
                <a:solidFill>
                  <a:srgbClr val="000000"/>
                </a:solidFill>
                <a:latin typeface="TH Sarabun New"/>
                <a:cs typeface="TH Sarabun New"/>
              </a:rPr>
              <a:t>4: </a:t>
            </a:r>
            <a:r>
              <a:rPr lang="th-TH" b="1" i="1" dirty="0">
                <a:solidFill>
                  <a:srgbClr val="000000"/>
                </a:solidFill>
                <a:latin typeface="TH Sarabun New"/>
                <a:cs typeface="TH Sarabun New"/>
              </a:rPr>
              <a:t>เครื่องมือการเรียนรู้ในชั้นเรียนควรเป็น </a:t>
            </a:r>
            <a:r>
              <a:rPr lang="en-US" b="1" i="1" dirty="0">
                <a:solidFill>
                  <a:srgbClr val="000000"/>
                </a:solidFill>
                <a:latin typeface="TH Sarabun New"/>
                <a:cs typeface="TH Sarabun New"/>
              </a:rPr>
              <a:t>case-based </a:t>
            </a:r>
            <a:r>
              <a:rPr lang="th-TH" b="1" i="1" dirty="0">
                <a:solidFill>
                  <a:srgbClr val="000000"/>
                </a:solidFill>
                <a:latin typeface="TH Sarabun New"/>
                <a:cs typeface="TH Sarabun New"/>
              </a:rPr>
              <a:t>สะท้อนสถานการณ์ที่พบได้ในทางปฏิบัติ </a:t>
            </a:r>
            <a:endParaRPr lang="en-US" b="1" i="1" dirty="0" smtClean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 marL="0" indent="0">
              <a:buNone/>
              <a:tabLst>
                <a:tab pos="630238" algn="l"/>
              </a:tabLst>
            </a:pPr>
            <a:r>
              <a:rPr lang="en-US" b="1" i="1" dirty="0" smtClean="0">
                <a:solidFill>
                  <a:srgbClr val="000000"/>
                </a:solidFill>
                <a:latin typeface="TH Sarabun New"/>
                <a:cs typeface="TH Sarabun New"/>
              </a:rPr>
              <a:t>	- </a:t>
            </a:r>
            <a:r>
              <a:rPr lang="th-TH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นำสื่อ</a:t>
            </a:r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การเรียนรู้นอกชั้นเรียน </a:t>
            </a:r>
            <a:r>
              <a:rPr lang="en-US" b="1" dirty="0">
                <a:solidFill>
                  <a:srgbClr val="000000"/>
                </a:solidFill>
                <a:latin typeface="TH Sarabun New"/>
                <a:cs typeface="TH Sarabun New"/>
              </a:rPr>
              <a:t>post </a:t>
            </a:r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ใน </a:t>
            </a:r>
            <a:r>
              <a:rPr lang="en-US" b="1" dirty="0">
                <a:solidFill>
                  <a:srgbClr val="000000"/>
                </a:solidFill>
                <a:latin typeface="TH Sarabun New"/>
                <a:cs typeface="TH Sarabun New"/>
              </a:rPr>
              <a:t>Moodle platform </a:t>
            </a:r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ของมหาวิทยาลัย </a:t>
            </a:r>
            <a:endParaRPr lang="en-US" b="1" dirty="0" smtClean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 marL="0" indent="0">
              <a:buNone/>
              <a:tabLst>
                <a:tab pos="630238" algn="l"/>
              </a:tabLst>
            </a:pPr>
            <a:r>
              <a:rPr lang="en-US" b="1" dirty="0">
                <a:solidFill>
                  <a:srgbClr val="000000"/>
                </a:solidFill>
                <a:latin typeface="TH Sarabun New"/>
                <a:cs typeface="TH Sarabun New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- </a:t>
            </a:r>
            <a:r>
              <a:rPr lang="th-TH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เตรียมแบบประเมินวิธีการเรียนการสอนโดยผู้เรียน</a:t>
            </a:r>
            <a:endParaRPr lang="th-TH" dirty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3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59427"/>
            <a:ext cx="856895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Template </a:t>
            </a:r>
            <a:endParaRPr lang="en-US" sz="2400" b="1" dirty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>
              <a:spcAft>
                <a:spcPts val="600"/>
              </a:spcAft>
            </a:pPr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แผนการสอน หัวข้อ 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…………………......................................................</a:t>
            </a:r>
          </a:p>
          <a:p>
            <a:pPr>
              <a:spcAft>
                <a:spcPts val="600"/>
              </a:spcAft>
            </a:pPr>
            <a:r>
              <a:rPr lang="th-TH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รายวิชา</a:t>
            </a:r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: 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…………………………………...................................</a:t>
            </a:r>
            <a:endParaRPr lang="th-TH" dirty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ผู้เรียน: </a:t>
            </a: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นักศึกษา ………..…ชั้นปี…………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จ</a:t>
            </a: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ำ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นวน</a:t>
            </a: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……… </a:t>
            </a:r>
            <a:endParaRPr lang="th-TH" dirty="0" smtClean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>
              <a:spcAft>
                <a:spcPts val="600"/>
              </a:spcAft>
            </a:pPr>
            <a:r>
              <a:rPr lang="th-TH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ภาค</a:t>
            </a:r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การศึกษา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..............</a:t>
            </a:r>
          </a:p>
          <a:p>
            <a:r>
              <a:rPr lang="th-TH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ผู้สอน</a:t>
            </a:r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: 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........................................... </a:t>
            </a: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สาขาวิชา.............................................. </a:t>
            </a:r>
          </a:p>
          <a:p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วัน/เวลาสอน: </a:t>
            </a: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.ว/ด/ป......................เวลา.....................รวมเวลา................นาที </a:t>
            </a:r>
            <a:endParaRPr lang="th-TH" dirty="0" smtClean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>
              <a:spcAft>
                <a:spcPts val="600"/>
              </a:spcAft>
            </a:pPr>
            <a:r>
              <a:rPr lang="th-TH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ห้องเรียน</a:t>
            </a:r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: 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.................................... </a:t>
            </a:r>
            <a:endParaRPr lang="th-TH" dirty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>
              <a:spcAft>
                <a:spcPts val="600"/>
              </a:spcAft>
            </a:pPr>
            <a:r>
              <a:rPr lang="th-TH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วัตถุประสงค์</a:t>
            </a:r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: </a:t>
            </a: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เมื่อสิ้นสุดการเรียนการสอน ผู้เรียนสามารถ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.....................</a:t>
            </a:r>
          </a:p>
          <a:p>
            <a:pPr>
              <a:spcAft>
                <a:spcPts val="600"/>
              </a:spcAft>
            </a:pPr>
            <a:r>
              <a:rPr lang="th-TH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เนื้อหา</a:t>
            </a:r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:</a:t>
            </a: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………………………………. </a:t>
            </a:r>
          </a:p>
          <a:p>
            <a:pPr>
              <a:spcAft>
                <a:spcPts val="600"/>
              </a:spcAft>
            </a:pP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สื่</a:t>
            </a:r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อการสอนและการเรียนรู้ </a:t>
            </a: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(ระบุวัตถุประสงค์การเรียนรู้ของสื่อแต่ละชิ้น) </a:t>
            </a:r>
          </a:p>
          <a:p>
            <a:pPr marL="271463" indent="-271463">
              <a:spcAft>
                <a:spcPts val="600"/>
              </a:spcAft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H Sarabun New"/>
                <a:cs typeface="TH Sarabun New"/>
              </a:rPr>
              <a:t>Self-directed </a:t>
            </a:r>
            <a:r>
              <a:rPr lang="en-US" dirty="0">
                <a:solidFill>
                  <a:srgbClr val="000000"/>
                </a:solidFill>
                <a:latin typeface="TH Sarabun New"/>
                <a:cs typeface="TH Sarabun New"/>
              </a:rPr>
              <a:t>learning </a:t>
            </a:r>
            <a:r>
              <a:rPr lang="en-US" dirty="0" smtClean="0">
                <a:solidFill>
                  <a:srgbClr val="000000"/>
                </a:solidFill>
                <a:latin typeface="TH Sarabun New"/>
                <a:cs typeface="TH Sarabun New"/>
              </a:rPr>
              <a:t>materials 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ก่อน</a:t>
            </a: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เข้าชั้นเรียน:…………….. </a:t>
            </a:r>
            <a:r>
              <a:rPr lang="en-US" dirty="0" smtClean="0">
                <a:solidFill>
                  <a:srgbClr val="000000"/>
                </a:solidFill>
                <a:latin typeface="TH Sarabun New"/>
                <a:cs typeface="TH Sarabun New"/>
              </a:rPr>
              <a:t>..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  </a:t>
            </a:r>
          </a:p>
          <a:p>
            <a:pPr>
              <a:spcAft>
                <a:spcPts val="600"/>
              </a:spcAft>
            </a:pP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2. </a:t>
            </a: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เครื่องมือสาหรับกิจกรรมในชั้นเรียน……………………….. </a:t>
            </a:r>
          </a:p>
          <a:p>
            <a:pPr>
              <a:spcAft>
                <a:spcPts val="600"/>
              </a:spcAft>
            </a:pP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3. คอมพิวเตอร์และจอฉายวีดิทัศน์ </a:t>
            </a:r>
          </a:p>
          <a:p>
            <a:pPr>
              <a:spcAft>
                <a:spcPts val="600"/>
              </a:spcAft>
            </a:pPr>
            <a:r>
              <a:rPr lang="th-TH" b="1" dirty="0">
                <a:solidFill>
                  <a:srgbClr val="000000"/>
                </a:solidFill>
                <a:latin typeface="TH Sarabun New"/>
                <a:cs typeface="TH Sarabun New"/>
              </a:rPr>
              <a:t>การจัดประสบการณ์การเรียนรู้ </a:t>
            </a:r>
            <a:endParaRPr lang="th-TH" dirty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>
              <a:spcAft>
                <a:spcPts val="600"/>
              </a:spcAft>
            </a:pP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1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.</a:t>
            </a:r>
            <a:r>
              <a:rPr lang="en-US" dirty="0" smtClean="0">
                <a:solidFill>
                  <a:srgbClr val="000000"/>
                </a:solidFill>
                <a:latin typeface="TH Sarabun New"/>
                <a:cs typeface="TH Sarabun New"/>
              </a:rPr>
              <a:t> 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ก่อน</a:t>
            </a: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เข้าชั้นเรียน 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2 สัปดาห์</a:t>
            </a:r>
            <a:r>
              <a:rPr lang="en-US" dirty="0" smtClean="0">
                <a:solidFill>
                  <a:srgbClr val="000000"/>
                </a:solidFill>
                <a:latin typeface="TH Sarabun New"/>
                <a:cs typeface="TH Sarabun New"/>
              </a:rPr>
              <a:t>:  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ผู้สอน</a:t>
            </a: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พบผู้เรียน ใช้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เวลา.........นาที </a:t>
            </a: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ชี้แจง………………………….. </a:t>
            </a:r>
            <a:r>
              <a:rPr lang="en-US" dirty="0">
                <a:solidFill>
                  <a:srgbClr val="000000"/>
                </a:solidFill>
                <a:latin typeface="TH Sarabun New"/>
                <a:cs typeface="TH Sarabun New"/>
              </a:rPr>
              <a:t>,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แจกแผนการสอน</a:t>
            </a:r>
            <a:endParaRPr lang="th-TH" dirty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>
              <a:spcAft>
                <a:spcPts val="600"/>
              </a:spcAft>
            </a:pP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2. วันเข้าชั้นเรียน </a:t>
            </a:r>
            <a:r>
              <a:rPr lang="en-US" dirty="0" smtClean="0">
                <a:solidFill>
                  <a:srgbClr val="000000"/>
                </a:solidFill>
                <a:latin typeface="TH Sarabun New"/>
                <a:cs typeface="TH Sarabun New"/>
              </a:rPr>
              <a:t> </a:t>
            </a:r>
            <a:endParaRPr lang="th-TH" dirty="0" smtClean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>
              <a:spcAft>
                <a:spcPts val="600"/>
              </a:spcAft>
            </a:pP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-</a:t>
            </a: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กิจกรรมการเรียนการสอน (รวม........ นาที): </a:t>
            </a:r>
            <a:r>
              <a:rPr lang="en-US" dirty="0" smtClean="0">
                <a:solidFill>
                  <a:srgbClr val="000000"/>
                </a:solidFill>
                <a:latin typeface="TH Sarabun New"/>
                <a:cs typeface="TH Sarabun New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TH Sarabun New"/>
                <a:cs typeface="TH Sarabun New"/>
              </a:rPr>
              <a:t>Quiz </a:t>
            </a:r>
            <a:r>
              <a:rPr lang="en-US" dirty="0">
                <a:solidFill>
                  <a:srgbClr val="000000"/>
                </a:solidFill>
                <a:latin typeface="TH Sarabun New"/>
                <a:cs typeface="TH Sarabun New"/>
              </a:rPr>
              <a:t>(.....…</a:t>
            </a: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นาที), </a:t>
            </a:r>
            <a:r>
              <a:rPr lang="en-US" dirty="0" smtClean="0">
                <a:solidFill>
                  <a:srgbClr val="000000"/>
                </a:solidFill>
                <a:latin typeface="TH Sarabun New"/>
                <a:cs typeface="TH Sarabun New"/>
              </a:rPr>
              <a:t> case-based </a:t>
            </a:r>
            <a:r>
              <a:rPr lang="en-US" dirty="0">
                <a:solidFill>
                  <a:srgbClr val="000000"/>
                </a:solidFill>
                <a:latin typeface="TH Sarabun New"/>
                <a:cs typeface="TH Sarabun New"/>
              </a:rPr>
              <a:t>discussion (…….</a:t>
            </a:r>
            <a:r>
              <a:rPr lang="th-TH" dirty="0">
                <a:solidFill>
                  <a:srgbClr val="000000"/>
                </a:solidFill>
                <a:latin typeface="TH Sarabun New"/>
                <a:cs typeface="TH Sarabun New"/>
              </a:rPr>
              <a:t>นาที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TH Sarabun New"/>
                <a:cs typeface="TH Sarabun New"/>
              </a:rPr>
              <a:t>, 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นำเสนองานกลุ่ม (</a:t>
            </a:r>
            <a:r>
              <a:rPr lang="en-US" dirty="0" smtClean="0">
                <a:solidFill>
                  <a:srgbClr val="000000"/>
                </a:solidFill>
                <a:latin typeface="TH Sarabun New"/>
                <a:cs typeface="TH Sarabun New"/>
              </a:rPr>
              <a:t>……</a:t>
            </a:r>
            <a:r>
              <a:rPr lang="th-TH" dirty="0" smtClean="0">
                <a:solidFill>
                  <a:srgbClr val="000000"/>
                </a:solidFill>
                <a:latin typeface="TH Sarabun New"/>
                <a:cs typeface="TH Sarabun New"/>
              </a:rPr>
              <a:t>นาที)</a:t>
            </a:r>
            <a:endParaRPr lang="th-TH" dirty="0">
              <a:solidFill>
                <a:srgbClr val="000000"/>
              </a:solidFill>
              <a:latin typeface="TH Sarabun New"/>
              <a:cs typeface="TH Sarabun New"/>
            </a:endParaRPr>
          </a:p>
        </p:txBody>
      </p:sp>
    </p:spTree>
    <p:extLst>
      <p:ext uri="{BB962C8B-B14F-4D97-AF65-F5344CB8AC3E}">
        <p14:creationId xmlns:p14="http://schemas.microsoft.com/office/powerpoint/2010/main" val="295577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4"/>
            <a:ext cx="86409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th-TH" sz="2000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การ</a:t>
            </a:r>
            <a:r>
              <a:rPr lang="th-TH" sz="2000" b="1" dirty="0">
                <a:solidFill>
                  <a:srgbClr val="000000"/>
                </a:solidFill>
                <a:latin typeface="TH Sarabun New"/>
                <a:cs typeface="TH Sarabun New"/>
              </a:rPr>
              <a:t>วัดและประเมินผล </a:t>
            </a:r>
            <a:endParaRPr lang="th-TH" sz="2000" dirty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>
              <a:spcAft>
                <a:spcPts val="600"/>
              </a:spcAft>
            </a:pPr>
            <a:r>
              <a:rPr lang="th-TH" sz="2000" dirty="0">
                <a:solidFill>
                  <a:srgbClr val="000000"/>
                </a:solidFill>
                <a:latin typeface="TH Sarabun New"/>
                <a:cs typeface="TH Sarabun New"/>
              </a:rPr>
              <a:t>1.การเตรียมความพร้อมก่อนเข้าเรียน: </a:t>
            </a:r>
            <a:r>
              <a:rPr lang="en-US" sz="2000" dirty="0">
                <a:solidFill>
                  <a:srgbClr val="000000"/>
                </a:solidFill>
                <a:latin typeface="TH Sarabun New"/>
                <a:cs typeface="TH Sarabun New"/>
              </a:rPr>
              <a:t>Quiz </a:t>
            </a:r>
            <a:r>
              <a:rPr lang="th-TH" sz="2000" dirty="0">
                <a:solidFill>
                  <a:srgbClr val="000000"/>
                </a:solidFill>
                <a:latin typeface="TH Sarabun New"/>
                <a:cs typeface="TH Sarabun New"/>
              </a:rPr>
              <a:t>คิดเป็นร้อยละ……. ของคะแนนหัวข้อ </a:t>
            </a:r>
          </a:p>
          <a:p>
            <a:pPr>
              <a:spcAft>
                <a:spcPts val="600"/>
              </a:spcAft>
            </a:pPr>
            <a:r>
              <a:rPr lang="th-TH" sz="2000" dirty="0">
                <a:solidFill>
                  <a:srgbClr val="000000"/>
                </a:solidFill>
                <a:latin typeface="TH Sarabun New"/>
                <a:cs typeface="TH Sarabun New"/>
              </a:rPr>
              <a:t>2.การมีส่วนร่วมในชั้นเรียน: คิดเป็นร้อยละ…………ของคะแนนหัวข้อ </a:t>
            </a:r>
          </a:p>
          <a:p>
            <a:pPr>
              <a:spcAft>
                <a:spcPts val="600"/>
              </a:spcAft>
            </a:pPr>
            <a:r>
              <a:rPr lang="th-TH" sz="2000" dirty="0">
                <a:solidFill>
                  <a:srgbClr val="000000"/>
                </a:solidFill>
                <a:latin typeface="TH Sarabun New"/>
                <a:cs typeface="TH Sarabun New"/>
              </a:rPr>
              <a:t>3.การนาเสนองานกลุ่มที่ได้รับมอบหมาย คิดเป็นร้อยละ …….. ของคะแนนหัวข้อ </a:t>
            </a:r>
          </a:p>
          <a:p>
            <a:pPr>
              <a:spcAft>
                <a:spcPts val="600"/>
              </a:spcAft>
            </a:pPr>
            <a:r>
              <a:rPr lang="th-TH" sz="2000" dirty="0">
                <a:solidFill>
                  <a:srgbClr val="000000"/>
                </a:solidFill>
                <a:latin typeface="TH Sarabun New"/>
                <a:cs typeface="TH Sarabun New"/>
              </a:rPr>
              <a:t>4.ข้อสอบ </a:t>
            </a:r>
            <a:r>
              <a:rPr lang="en-US" sz="2000" dirty="0">
                <a:solidFill>
                  <a:srgbClr val="000000"/>
                </a:solidFill>
                <a:latin typeface="TH Sarabun New"/>
                <a:cs typeface="TH Sarabun New"/>
              </a:rPr>
              <a:t>MCQ </a:t>
            </a:r>
            <a:r>
              <a:rPr lang="th-TH" sz="2000" dirty="0">
                <a:solidFill>
                  <a:srgbClr val="000000"/>
                </a:solidFill>
                <a:latin typeface="TH Sarabun New"/>
                <a:cs typeface="TH Sarabun New"/>
              </a:rPr>
              <a:t>ปลายภาคคิดเป็นร้อยละ………ของคะแนนหัวข้อ </a:t>
            </a:r>
          </a:p>
          <a:p>
            <a:pPr>
              <a:spcAft>
                <a:spcPts val="600"/>
              </a:spcAft>
            </a:pPr>
            <a:r>
              <a:rPr lang="th-TH" sz="2000" b="1" dirty="0">
                <a:solidFill>
                  <a:srgbClr val="000000"/>
                </a:solidFill>
                <a:latin typeface="TH Sarabun New"/>
                <a:cs typeface="TH Sarabun New"/>
              </a:rPr>
              <a:t>การประเมินการเรียนการสอนโดยผู้เรียน: </a:t>
            </a:r>
            <a:r>
              <a:rPr lang="en-US" sz="2000" b="1" dirty="0" smtClean="0">
                <a:solidFill>
                  <a:srgbClr val="000000"/>
                </a:solidFill>
                <a:latin typeface="TH Sarabun New"/>
                <a:cs typeface="TH Sarabun New"/>
              </a:rPr>
              <a:t> </a:t>
            </a:r>
            <a:r>
              <a:rPr lang="th-TH" sz="2000" dirty="0" smtClean="0">
                <a:solidFill>
                  <a:srgbClr val="000000"/>
                </a:solidFill>
                <a:latin typeface="TH Sarabun New"/>
                <a:cs typeface="TH Sarabun New"/>
              </a:rPr>
              <a:t>ผู้สอน</a:t>
            </a:r>
            <a:r>
              <a:rPr lang="th-TH" sz="2000" dirty="0">
                <a:solidFill>
                  <a:srgbClr val="000000"/>
                </a:solidFill>
                <a:latin typeface="TH Sarabun New"/>
                <a:cs typeface="TH Sarabun New"/>
              </a:rPr>
              <a:t>แจกแบบประเมินการเรียนการสอน </a:t>
            </a:r>
          </a:p>
          <a:p>
            <a:pPr>
              <a:spcAft>
                <a:spcPts val="600"/>
              </a:spcAft>
            </a:pPr>
            <a:r>
              <a:rPr lang="th-TH" sz="2000" b="1" dirty="0">
                <a:solidFill>
                  <a:srgbClr val="000000"/>
                </a:solidFill>
                <a:latin typeface="TH Sarabun New"/>
                <a:cs typeface="TH Sarabun New"/>
              </a:rPr>
              <a:t>บันทึกข้อสังเกตในชั้นเรียนโดยอาจารย์ผู้สังเกตการณ์:</a:t>
            </a:r>
            <a:r>
              <a:rPr lang="th-TH" sz="2000" dirty="0">
                <a:solidFill>
                  <a:srgbClr val="000000"/>
                </a:solidFill>
                <a:latin typeface="TH Sarabun New"/>
                <a:cs typeface="TH Sarabun New"/>
              </a:rPr>
              <a:t>…………………………. </a:t>
            </a:r>
            <a:endParaRPr lang="th-TH" sz="2000" dirty="0" smtClean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>
              <a:spcAft>
                <a:spcPts val="600"/>
              </a:spcAft>
            </a:pPr>
            <a:endParaRPr lang="th-TH" sz="2000" dirty="0" smtClean="0">
              <a:solidFill>
                <a:srgbClr val="000000"/>
              </a:solidFill>
              <a:latin typeface="TH Sarabun New"/>
              <a:cs typeface="TH Sarabun New"/>
            </a:endParaRPr>
          </a:p>
          <a:p>
            <a:pPr algn="ctr">
              <a:spcAft>
                <a:spcPts val="600"/>
              </a:spcAft>
            </a:pPr>
            <a:r>
              <a:rPr lang="th-TH" sz="2000" dirty="0" smtClean="0">
                <a:solidFill>
                  <a:srgbClr val="000000"/>
                </a:solidFill>
                <a:latin typeface="TH Sarabun New"/>
                <a:cs typeface="TH Sarabun New"/>
              </a:rPr>
              <a:t>(ดัดแปลงจาก เอกสารแผนการสอน คณะแพทย์ศาสตร์ มอ. )</a:t>
            </a:r>
            <a:endParaRPr lang="th-TH" sz="2000" dirty="0">
              <a:solidFill>
                <a:srgbClr val="000000"/>
              </a:solidFill>
              <a:latin typeface="TH Sarabun New"/>
              <a:cs typeface="TH Sarabun New"/>
            </a:endParaRPr>
          </a:p>
        </p:txBody>
      </p:sp>
    </p:spTree>
    <p:extLst>
      <p:ext uri="{BB962C8B-B14F-4D97-AF65-F5344CB8AC3E}">
        <p14:creationId xmlns:p14="http://schemas.microsoft.com/office/powerpoint/2010/main" val="19244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1716</Words>
  <Application>Microsoft Office PowerPoint</Application>
  <PresentationFormat>On-screen Show (4:3)</PresentationFormat>
  <Paragraphs>327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Pilot testing a Flipped classroom ห้องเรียนกลับด้าน / กลับทิศ</vt:lpstr>
      <vt:lpstr> เนื้อหา</vt:lpstr>
      <vt:lpstr>Flipping the classroom</vt:lpstr>
      <vt:lpstr>PowerPoint Presentation</vt:lpstr>
      <vt:lpstr>PowerPoint Presentation</vt:lpstr>
      <vt:lpstr>ความเป็นมาของการเกิด Flipped classroom ในรายวิชาของหลักสูตรเภสัชศาสตร์</vt:lpstr>
      <vt:lpstr>ความเป็นมาของการเกิด Flipped classroom ในรายวิชาของหลักสูตรเภสัชศาสตร์</vt:lpstr>
      <vt:lpstr>PowerPoint Presentation</vt:lpstr>
      <vt:lpstr>PowerPoint Presentation</vt:lpstr>
      <vt:lpstr>ความเป็นมาของการเกิด Flipped classroom ในรายวิชาของหลักสูตรเภสัชศาสตร์</vt:lpstr>
      <vt:lpstr>ความเป็นมาของการเกิด Flipped classroom ในรายวิชาของหลักสูตรเภสัชศาสตร์</vt:lpstr>
      <vt:lpstr>Pre- class self directed learning materials</vt:lpstr>
      <vt:lpstr>Pre- class self directed learning materials</vt:lpstr>
      <vt:lpstr>In class activities &amp; learning materials</vt:lpstr>
      <vt:lpstr>PowerPoint Presentation</vt:lpstr>
      <vt:lpstr>การประเมินผล</vt:lpstr>
      <vt:lpstr>ผลการประเมิน: performance+satisfaction </vt:lpstr>
      <vt:lpstr>ผลการประเมิน: student performance</vt:lpstr>
      <vt:lpstr>ผลการประเมิน: student satisfaction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ผลการประเมิน: student satisfaction</vt:lpstr>
      <vt:lpstr>ผลการประเมิน: student satisfaction</vt:lpstr>
      <vt:lpstr>Free comments</vt:lpstr>
      <vt:lpstr>สรุปและความคิดเห็น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PJ</dc:creator>
  <cp:lastModifiedBy>Phamar06</cp:lastModifiedBy>
  <cp:revision>59</cp:revision>
  <dcterms:created xsi:type="dcterms:W3CDTF">2016-02-03T08:28:30Z</dcterms:created>
  <dcterms:modified xsi:type="dcterms:W3CDTF">2016-02-11T07:49:43Z</dcterms:modified>
</cp:coreProperties>
</file>